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61" r:id="rId4"/>
    <p:sldId id="262" r:id="rId5"/>
    <p:sldId id="280" r:id="rId6"/>
    <p:sldId id="281" r:id="rId7"/>
    <p:sldId id="282" r:id="rId8"/>
    <p:sldId id="298" r:id="rId9"/>
    <p:sldId id="265" r:id="rId10"/>
    <p:sldId id="287" r:id="rId11"/>
    <p:sldId id="288" r:id="rId12"/>
    <p:sldId id="297" r:id="rId13"/>
    <p:sldId id="289" r:id="rId14"/>
    <p:sldId id="315" r:id="rId15"/>
    <p:sldId id="284" r:id="rId16"/>
    <p:sldId id="285" r:id="rId17"/>
    <p:sldId id="316" r:id="rId18"/>
    <p:sldId id="317" r:id="rId19"/>
    <p:sldId id="318" r:id="rId20"/>
    <p:sldId id="296" r:id="rId21"/>
    <p:sldId id="299" r:id="rId22"/>
    <p:sldId id="295" r:id="rId23"/>
    <p:sldId id="301" r:id="rId24"/>
    <p:sldId id="319" r:id="rId25"/>
    <p:sldId id="320" r:id="rId26"/>
    <p:sldId id="321" r:id="rId27"/>
    <p:sldId id="322" r:id="rId28"/>
    <p:sldId id="268" r:id="rId29"/>
    <p:sldId id="302" r:id="rId30"/>
    <p:sldId id="323" r:id="rId31"/>
    <p:sldId id="324" r:id="rId32"/>
    <p:sldId id="313" r:id="rId33"/>
    <p:sldId id="314" r:id="rId34"/>
  </p:sldIdLst>
  <p:sldSz cx="9144000" cy="5143500" type="screen16x9"/>
  <p:notesSz cx="6858000" cy="9144000"/>
  <p:embeddedFontLst>
    <p:embeddedFont>
      <p:font typeface="Proxima Nova"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02B382B-8914-4F96-B8C1-B5EF617D537E}">
          <p14:sldIdLst>
            <p14:sldId id="256"/>
            <p14:sldId id="257"/>
            <p14:sldId id="261"/>
            <p14:sldId id="262"/>
            <p14:sldId id="280"/>
            <p14:sldId id="281"/>
            <p14:sldId id="282"/>
            <p14:sldId id="298"/>
            <p14:sldId id="265"/>
            <p14:sldId id="287"/>
            <p14:sldId id="288"/>
            <p14:sldId id="297"/>
            <p14:sldId id="289"/>
            <p14:sldId id="315"/>
            <p14:sldId id="284"/>
            <p14:sldId id="285"/>
            <p14:sldId id="316"/>
            <p14:sldId id="317"/>
            <p14:sldId id="318"/>
            <p14:sldId id="296"/>
            <p14:sldId id="299"/>
            <p14:sldId id="295"/>
            <p14:sldId id="301"/>
            <p14:sldId id="319"/>
            <p14:sldId id="320"/>
            <p14:sldId id="321"/>
            <p14:sldId id="322"/>
            <p14:sldId id="268"/>
            <p14:sldId id="302"/>
            <p14:sldId id="323"/>
            <p14:sldId id="324"/>
            <p14:sldId id="313"/>
            <p14:sldId id="3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67" d="100"/>
          <a:sy n="67" d="100"/>
        </p:scale>
        <p:origin x="77" y="6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6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28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7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790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97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312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06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54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f8fdce05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f8fdce05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74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f8fdce05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f8fdce05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08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7288f9b0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7288f9b0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12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12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64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328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87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f8fdce05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f8fdce05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306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59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28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f8fdce05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f8fdce05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2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288f9b0f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7288f9b0f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f8fdce05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f8fdce05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31b251af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731b251af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f8fdce0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f8fdce0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6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f8fdce0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f8fdce0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08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f8fdce0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f8fdce0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109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f8fdce05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f8fdce05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0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P-GGC/LightUp-Teaching-Programming-Basics-with-Scratch"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scratch.mit.edu/" TargetMode="External"/><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TAP LIGHT UP WORKSHOP</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Project Created By: Jared Alt, Sterling Abrams, and Anh Thu Nguyen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Get Familiar With Scratch – Part 2</a:t>
            </a:r>
            <a:endParaRPr dirty="0"/>
          </a:p>
        </p:txBody>
      </p:sp>
      <p:sp>
        <p:nvSpPr>
          <p:cNvPr id="112" name="Google Shape;112;p22"/>
          <p:cNvSpPr txBox="1">
            <a:spLocks noGrp="1"/>
          </p:cNvSpPr>
          <p:nvPr>
            <p:ph type="body" idx="1"/>
          </p:nvPr>
        </p:nvSpPr>
        <p:spPr>
          <a:xfrm>
            <a:off x="311700" y="1152474"/>
            <a:ext cx="4760248" cy="3070121"/>
          </a:xfrm>
          <a:prstGeom prst="rect">
            <a:avLst/>
          </a:prstGeom>
        </p:spPr>
        <p:txBody>
          <a:bodyPr spcFirstLastPara="1" wrap="square" lIns="91425" tIns="91425" rIns="91425" bIns="91425" anchor="t" anchorCtr="0">
            <a:normAutofit fontScale="92500" lnSpcReduction="20000"/>
          </a:bodyPr>
          <a:lstStyle/>
          <a:p>
            <a:pPr marL="285750" indent="-285750">
              <a:spcBef>
                <a:spcPts val="1200"/>
              </a:spcBef>
              <a:buFont typeface="Courier New" panose="02070309020205020404" pitchFamily="49" charset="0"/>
              <a:buChar char="o"/>
            </a:pPr>
            <a:r>
              <a:rPr lang="en" dirty="0"/>
              <a:t>Sprites</a:t>
            </a:r>
            <a:r>
              <a:rPr lang="en-US" sz="1800" kern="100" dirty="0">
                <a:effectLst/>
                <a:latin typeface="Proxima Nova" panose="020B0604020202020204" charset="0"/>
                <a:ea typeface="Aptos" panose="020B0004020202020204" pitchFamily="34" charset="0"/>
                <a:cs typeface="Times New Roman" panose="02020603050405020304" pitchFamily="18" charset="0"/>
              </a:rPr>
              <a:t> is what Scratch calls an object or an image. They can be anything such as animals, shapes, or characters, but today we will be using lightbulbs and arrows.</a:t>
            </a:r>
            <a:endParaRPr lang="en" dirty="0"/>
          </a:p>
          <a:p>
            <a:pPr marL="285750" lvl="0" indent="-285750" algn="l" rtl="0">
              <a:spcBef>
                <a:spcPts val="1200"/>
              </a:spcBef>
              <a:spcAft>
                <a:spcPts val="0"/>
              </a:spcAft>
              <a:buFont typeface="Courier New" panose="02070309020205020404" pitchFamily="49" charset="0"/>
              <a:buChar char="o"/>
            </a:pPr>
            <a:r>
              <a:rPr lang="en" dirty="0"/>
              <a:t>They are going to be shown at the bottom right of our screen</a:t>
            </a:r>
          </a:p>
          <a:p>
            <a:pPr marL="285750" lvl="0" indent="-285750" algn="l" rtl="0">
              <a:spcBef>
                <a:spcPts val="1200"/>
              </a:spcBef>
              <a:spcAft>
                <a:spcPts val="0"/>
              </a:spcAft>
              <a:buFont typeface="Courier New" panose="02070309020205020404" pitchFamily="49" charset="0"/>
              <a:buChar char="o"/>
            </a:pPr>
            <a:r>
              <a:rPr lang="en" dirty="0"/>
              <a:t>You will know that you are working on a sprite if there is a purple box around the object</a:t>
            </a:r>
          </a:p>
        </p:txBody>
      </p:sp>
      <p:pic>
        <p:nvPicPr>
          <p:cNvPr id="23" name="Picture 22">
            <a:extLst>
              <a:ext uri="{FF2B5EF4-FFF2-40B4-BE49-F238E27FC236}">
                <a16:creationId xmlns:a16="http://schemas.microsoft.com/office/drawing/2014/main" id="{00EFCD73-D665-9C07-7BFE-382E033583ED}"/>
              </a:ext>
            </a:extLst>
          </p:cNvPr>
          <p:cNvPicPr>
            <a:picLocks noChangeAspect="1"/>
          </p:cNvPicPr>
          <p:nvPr/>
        </p:nvPicPr>
        <p:blipFill rotWithShape="1">
          <a:blip r:embed="rId3"/>
          <a:srcRect l="56250" t="59438"/>
          <a:stretch/>
        </p:blipFill>
        <p:spPr>
          <a:xfrm>
            <a:off x="5346709" y="1390186"/>
            <a:ext cx="3663644" cy="2080074"/>
          </a:xfrm>
          <a:prstGeom prst="rect">
            <a:avLst/>
          </a:prstGeom>
        </p:spPr>
      </p:pic>
      <p:sp>
        <p:nvSpPr>
          <p:cNvPr id="8" name="Oval 7">
            <a:extLst>
              <a:ext uri="{FF2B5EF4-FFF2-40B4-BE49-F238E27FC236}">
                <a16:creationId xmlns:a16="http://schemas.microsoft.com/office/drawing/2014/main" id="{85E25212-4BAA-5540-D023-E97AF8F0574E}"/>
              </a:ext>
            </a:extLst>
          </p:cNvPr>
          <p:cNvSpPr>
            <a:spLocks noChangeArrowheads="1"/>
          </p:cNvSpPr>
          <p:nvPr/>
        </p:nvSpPr>
        <p:spPr bwMode="auto">
          <a:xfrm>
            <a:off x="7658728" y="2182474"/>
            <a:ext cx="786462" cy="568160"/>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291666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Get Familiar With Scratch – Part 3</a:t>
            </a:r>
            <a:endParaRPr dirty="0"/>
          </a:p>
        </p:txBody>
      </p:sp>
      <p:sp>
        <p:nvSpPr>
          <p:cNvPr id="112" name="Google Shape;112;p22"/>
          <p:cNvSpPr txBox="1">
            <a:spLocks noGrp="1"/>
          </p:cNvSpPr>
          <p:nvPr>
            <p:ph type="body" idx="1"/>
          </p:nvPr>
        </p:nvSpPr>
        <p:spPr>
          <a:xfrm>
            <a:off x="311700" y="1049317"/>
            <a:ext cx="4760248" cy="2609203"/>
          </a:xfrm>
          <a:prstGeom prst="rect">
            <a:avLst/>
          </a:prstGeom>
        </p:spPr>
        <p:txBody>
          <a:bodyPr spcFirstLastPara="1" wrap="square" lIns="91425" tIns="91425" rIns="91425" bIns="91425" anchor="t" anchorCtr="0">
            <a:normAutofit fontScale="92500" lnSpcReduction="20000"/>
          </a:bodyPr>
          <a:lstStyle/>
          <a:p>
            <a:pPr marL="285750" indent="-285750">
              <a:spcBef>
                <a:spcPts val="1200"/>
              </a:spcBef>
              <a:buFont typeface="Courier New" panose="02070309020205020404" pitchFamily="49" charset="0"/>
              <a:buChar char="o"/>
            </a:pPr>
            <a:r>
              <a:rPr lang="en-US" dirty="0"/>
              <a:t>At the top right of Scratch, you will see our “game-screen” this is where our sprites and the code will work together to make our game.</a:t>
            </a:r>
          </a:p>
          <a:p>
            <a:pPr marL="285750" indent="-285750">
              <a:spcBef>
                <a:spcPts val="1200"/>
              </a:spcBef>
              <a:buFont typeface="Courier New" panose="02070309020205020404" pitchFamily="49" charset="0"/>
              <a:buChar char="o"/>
            </a:pPr>
            <a:r>
              <a:rPr lang="en-US" dirty="0"/>
              <a:t>The green flag at the top is how we run our code, and the stop sign will stop any of our animations</a:t>
            </a:r>
          </a:p>
          <a:p>
            <a:pPr marL="0" indent="0">
              <a:spcBef>
                <a:spcPts val="1200"/>
              </a:spcBef>
              <a:buNone/>
            </a:pPr>
            <a:r>
              <a:rPr lang="en-US" dirty="0"/>
              <a:t>		Now let’s get coding!</a:t>
            </a:r>
            <a:endParaRPr lang="en" dirty="0"/>
          </a:p>
        </p:txBody>
      </p:sp>
      <p:pic>
        <p:nvPicPr>
          <p:cNvPr id="23" name="Picture 22">
            <a:extLst>
              <a:ext uri="{FF2B5EF4-FFF2-40B4-BE49-F238E27FC236}">
                <a16:creationId xmlns:a16="http://schemas.microsoft.com/office/drawing/2014/main" id="{00EFCD73-D665-9C07-7BFE-382E033583ED}"/>
              </a:ext>
            </a:extLst>
          </p:cNvPr>
          <p:cNvPicPr>
            <a:picLocks noChangeAspect="1"/>
          </p:cNvPicPr>
          <p:nvPr/>
        </p:nvPicPr>
        <p:blipFill rotWithShape="1">
          <a:blip r:embed="rId3"/>
          <a:srcRect l="56250" t="-53" b="40676"/>
          <a:stretch/>
        </p:blipFill>
        <p:spPr>
          <a:xfrm>
            <a:off x="5144429" y="998792"/>
            <a:ext cx="3813885" cy="3169731"/>
          </a:xfrm>
          <a:prstGeom prst="rect">
            <a:avLst/>
          </a:prstGeom>
        </p:spPr>
      </p:pic>
      <p:sp>
        <p:nvSpPr>
          <p:cNvPr id="2" name="Oval 1">
            <a:extLst>
              <a:ext uri="{FF2B5EF4-FFF2-40B4-BE49-F238E27FC236}">
                <a16:creationId xmlns:a16="http://schemas.microsoft.com/office/drawing/2014/main" id="{1F897F6A-E8A8-EC02-E11A-EB713CCD206D}"/>
              </a:ext>
            </a:extLst>
          </p:cNvPr>
          <p:cNvSpPr>
            <a:spLocks noChangeArrowheads="1"/>
          </p:cNvSpPr>
          <p:nvPr/>
        </p:nvSpPr>
        <p:spPr bwMode="auto">
          <a:xfrm>
            <a:off x="5071948" y="1017725"/>
            <a:ext cx="717107" cy="259093"/>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60255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Get Familiar With Scratch – Part 4</a:t>
            </a:r>
            <a:endParaRPr dirty="0"/>
          </a:p>
        </p:txBody>
      </p:sp>
      <p:sp>
        <p:nvSpPr>
          <p:cNvPr id="112" name="Google Shape;112;p22"/>
          <p:cNvSpPr txBox="1">
            <a:spLocks noGrp="1"/>
          </p:cNvSpPr>
          <p:nvPr>
            <p:ph type="body" idx="1"/>
          </p:nvPr>
        </p:nvSpPr>
        <p:spPr>
          <a:xfrm>
            <a:off x="311699" y="1049317"/>
            <a:ext cx="8453160" cy="1783093"/>
          </a:xfrm>
          <a:prstGeom prst="rect">
            <a:avLst/>
          </a:prstGeom>
        </p:spPr>
        <p:txBody>
          <a:bodyPr spcFirstLastPara="1" wrap="square" lIns="91425" tIns="91425" rIns="91425" bIns="91425" anchor="t" anchorCtr="0">
            <a:normAutofit/>
          </a:bodyPr>
          <a:lstStyle/>
          <a:p>
            <a:pPr marL="285750" indent="-285750">
              <a:spcBef>
                <a:spcPts val="1200"/>
              </a:spcBef>
              <a:buFont typeface="Courier New" panose="02070309020205020404" pitchFamily="49" charset="0"/>
              <a:buChar char="o"/>
            </a:pPr>
            <a:r>
              <a:rPr lang="en-US" dirty="0"/>
              <a:t>The most important thing is to make sur that you have the correct sprite selected at the bottom of your screen when coding</a:t>
            </a:r>
          </a:p>
          <a:p>
            <a:pPr marL="285750" indent="-285750">
              <a:spcBef>
                <a:spcPts val="1200"/>
              </a:spcBef>
              <a:buFont typeface="Courier New" panose="02070309020205020404" pitchFamily="49" charset="0"/>
              <a:buChar char="o"/>
            </a:pPr>
            <a:r>
              <a:rPr lang="en-US" dirty="0"/>
              <a:t>We will first start coding for the yellow lightbulb, so make sure you click the sprite at the bottom.</a:t>
            </a:r>
          </a:p>
        </p:txBody>
      </p:sp>
      <p:pic>
        <p:nvPicPr>
          <p:cNvPr id="3" name="Picture 2" descr="A screenshot of a computer&#10;&#10;Description automatically generated">
            <a:extLst>
              <a:ext uri="{FF2B5EF4-FFF2-40B4-BE49-F238E27FC236}">
                <a16:creationId xmlns:a16="http://schemas.microsoft.com/office/drawing/2014/main" id="{844627DA-0774-5F9F-0337-2289E54D263D}"/>
              </a:ext>
            </a:extLst>
          </p:cNvPr>
          <p:cNvPicPr>
            <a:picLocks noChangeAspect="1"/>
          </p:cNvPicPr>
          <p:nvPr/>
        </p:nvPicPr>
        <p:blipFill>
          <a:blip r:embed="rId3"/>
          <a:stretch>
            <a:fillRect/>
          </a:stretch>
        </p:blipFill>
        <p:spPr>
          <a:xfrm>
            <a:off x="2987411" y="2456234"/>
            <a:ext cx="5602525" cy="2389912"/>
          </a:xfrm>
          <a:prstGeom prst="rect">
            <a:avLst/>
          </a:prstGeom>
        </p:spPr>
      </p:pic>
      <p:sp>
        <p:nvSpPr>
          <p:cNvPr id="4" name="Oval 3">
            <a:extLst>
              <a:ext uri="{FF2B5EF4-FFF2-40B4-BE49-F238E27FC236}">
                <a16:creationId xmlns:a16="http://schemas.microsoft.com/office/drawing/2014/main" id="{C4CB3B04-CC91-B9E1-4DBB-4B137449CD19}"/>
              </a:ext>
            </a:extLst>
          </p:cNvPr>
          <p:cNvSpPr>
            <a:spLocks noChangeArrowheads="1"/>
          </p:cNvSpPr>
          <p:nvPr/>
        </p:nvSpPr>
        <p:spPr bwMode="auto">
          <a:xfrm>
            <a:off x="6271600" y="2623790"/>
            <a:ext cx="426565" cy="292252"/>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Oval 4">
            <a:extLst>
              <a:ext uri="{FF2B5EF4-FFF2-40B4-BE49-F238E27FC236}">
                <a16:creationId xmlns:a16="http://schemas.microsoft.com/office/drawing/2014/main" id="{FFFC88B2-92DF-C97C-70B7-ECB5959BF546}"/>
              </a:ext>
            </a:extLst>
          </p:cNvPr>
          <p:cNvSpPr>
            <a:spLocks noChangeArrowheads="1"/>
          </p:cNvSpPr>
          <p:nvPr/>
        </p:nvSpPr>
        <p:spPr bwMode="auto">
          <a:xfrm>
            <a:off x="6653559" y="4236077"/>
            <a:ext cx="426565" cy="292252"/>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76263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C4670-5939-BD89-FF61-D5A70B1F5D05}"/>
              </a:ext>
            </a:extLst>
          </p:cNvPr>
          <p:cNvSpPr>
            <a:spLocks noGrp="1"/>
          </p:cNvSpPr>
          <p:nvPr>
            <p:ph type="title"/>
          </p:nvPr>
        </p:nvSpPr>
        <p:spPr/>
        <p:txBody>
          <a:bodyPr/>
          <a:lstStyle/>
          <a:p>
            <a:pPr algn="ctr"/>
            <a:r>
              <a:rPr lang="en-US" b="1" dirty="0">
                <a:solidFill>
                  <a:schemeClr val="tx1"/>
                </a:solidFill>
              </a:rPr>
              <a:t>LightUp Workshop Part 3</a:t>
            </a:r>
          </a:p>
        </p:txBody>
      </p:sp>
    </p:spTree>
    <p:extLst>
      <p:ext uri="{BB962C8B-B14F-4D97-AF65-F5344CB8AC3E}">
        <p14:creationId xmlns:p14="http://schemas.microsoft.com/office/powerpoint/2010/main" val="629217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Hit Registry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197401" y="1152475"/>
            <a:ext cx="3933198" cy="341640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For the third part of the workshop, we are going to track when an arrow “hits” a lightbulb</a:t>
            </a:r>
          </a:p>
          <a:p>
            <a:pPr lvl="0" algn="l" rtl="0">
              <a:spcBef>
                <a:spcPts val="0"/>
              </a:spcBef>
              <a:spcAft>
                <a:spcPts val="0"/>
              </a:spcAft>
              <a:buSzPts val="1800"/>
              <a:buFont typeface="Courier New" panose="02070309020205020404" pitchFamily="49" charset="0"/>
              <a:buChar char="o"/>
            </a:pPr>
            <a:r>
              <a:rPr lang="en-US" dirty="0"/>
              <a:t>This is so when the user hits the correct arrow, we can then give them a point</a:t>
            </a:r>
          </a:p>
          <a:p>
            <a:pPr lvl="0" algn="l" rtl="0">
              <a:spcBef>
                <a:spcPts val="0"/>
              </a:spcBef>
              <a:spcAft>
                <a:spcPts val="0"/>
              </a:spcAft>
              <a:buSzPts val="1800"/>
              <a:buFont typeface="Courier New" panose="02070309020205020404" pitchFamily="49" charset="0"/>
              <a:buChar char="o"/>
            </a:pPr>
            <a:r>
              <a:rPr lang="en-US" dirty="0"/>
              <a:t>To start make sure that your left (yellow) arrow sprite is selected.</a:t>
            </a:r>
            <a:endParaRPr dirty="0"/>
          </a:p>
          <a:p>
            <a:pPr marL="0" lvl="0" indent="0" algn="l" rtl="0">
              <a:spcBef>
                <a:spcPts val="1200"/>
              </a:spcBef>
              <a:spcAft>
                <a:spcPts val="1200"/>
              </a:spcAft>
              <a:buNone/>
            </a:pPr>
            <a:endParaRPr dirty="0"/>
          </a:p>
        </p:txBody>
      </p:sp>
      <p:pic>
        <p:nvPicPr>
          <p:cNvPr id="14" name="Picture 13" descr="A screenshot of a computer&#10;&#10;Description automatically generated">
            <a:extLst>
              <a:ext uri="{FF2B5EF4-FFF2-40B4-BE49-F238E27FC236}">
                <a16:creationId xmlns:a16="http://schemas.microsoft.com/office/drawing/2014/main" id="{941DF08E-41F4-0FC1-8640-4FE42F94E465}"/>
              </a:ext>
            </a:extLst>
          </p:cNvPr>
          <p:cNvPicPr>
            <a:picLocks noChangeAspect="1"/>
          </p:cNvPicPr>
          <p:nvPr/>
        </p:nvPicPr>
        <p:blipFill>
          <a:blip r:embed="rId3"/>
          <a:stretch>
            <a:fillRect/>
          </a:stretch>
        </p:blipFill>
        <p:spPr>
          <a:xfrm>
            <a:off x="4211327" y="1387926"/>
            <a:ext cx="4932673" cy="2367647"/>
          </a:xfrm>
          <a:prstGeom prst="rect">
            <a:avLst/>
          </a:prstGeom>
        </p:spPr>
      </p:pic>
      <p:sp>
        <p:nvSpPr>
          <p:cNvPr id="15" name="Oval 14">
            <a:extLst>
              <a:ext uri="{FF2B5EF4-FFF2-40B4-BE49-F238E27FC236}">
                <a16:creationId xmlns:a16="http://schemas.microsoft.com/office/drawing/2014/main" id="{A0A75C09-6B08-55F9-20DB-000C999D88C3}"/>
              </a:ext>
            </a:extLst>
          </p:cNvPr>
          <p:cNvSpPr>
            <a:spLocks noChangeArrowheads="1"/>
          </p:cNvSpPr>
          <p:nvPr/>
        </p:nvSpPr>
        <p:spPr bwMode="auto">
          <a:xfrm>
            <a:off x="7139940" y="1574164"/>
            <a:ext cx="396240" cy="234950"/>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6" name="Oval 15">
            <a:extLst>
              <a:ext uri="{FF2B5EF4-FFF2-40B4-BE49-F238E27FC236}">
                <a16:creationId xmlns:a16="http://schemas.microsoft.com/office/drawing/2014/main" id="{CDA0E5D3-57C9-C88A-16E7-D336577B80F9}"/>
              </a:ext>
            </a:extLst>
          </p:cNvPr>
          <p:cNvSpPr>
            <a:spLocks noChangeArrowheads="1"/>
          </p:cNvSpPr>
          <p:nvPr/>
        </p:nvSpPr>
        <p:spPr bwMode="auto">
          <a:xfrm>
            <a:off x="7433310" y="3334386"/>
            <a:ext cx="396240" cy="398326"/>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406638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Hit Registry – Part 2</a:t>
            </a:r>
            <a:endParaRPr dirty="0"/>
          </a:p>
        </p:txBody>
      </p:sp>
      <p:sp>
        <p:nvSpPr>
          <p:cNvPr id="112" name="Google Shape;112;p22"/>
          <p:cNvSpPr txBox="1">
            <a:spLocks noGrp="1"/>
          </p:cNvSpPr>
          <p:nvPr>
            <p:ph type="body" idx="1"/>
          </p:nvPr>
        </p:nvSpPr>
        <p:spPr>
          <a:xfrm>
            <a:off x="311700" y="962551"/>
            <a:ext cx="5092924" cy="341616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o   To grab a beginning block, go the Events category </a:t>
            </a:r>
          </a:p>
          <a:p>
            <a:pPr marL="285750" lvl="0" indent="-285750" algn="l" rtl="0">
              <a:spcBef>
                <a:spcPts val="1200"/>
              </a:spcBef>
              <a:spcAft>
                <a:spcPts val="0"/>
              </a:spcAft>
              <a:buFont typeface="Courier New" panose="02070309020205020404" pitchFamily="49" charset="0"/>
              <a:buChar char="o"/>
            </a:pPr>
            <a:r>
              <a:rPr lang="en" dirty="0"/>
              <a:t>Find the </a:t>
            </a:r>
            <a:r>
              <a:rPr lang="en" b="1" dirty="0"/>
              <a:t>“When ____ key pressed”</a:t>
            </a:r>
            <a:r>
              <a:rPr lang="en" dirty="0"/>
              <a:t>, click and drag it to the workspace</a:t>
            </a:r>
            <a:endParaRPr dirty="0"/>
          </a:p>
          <a:p>
            <a:pPr marL="0" lvl="0" indent="0" algn="l" rtl="0">
              <a:spcBef>
                <a:spcPts val="1200"/>
              </a:spcBef>
              <a:spcAft>
                <a:spcPts val="0"/>
              </a:spcAft>
              <a:buNone/>
            </a:pPr>
            <a:r>
              <a:rPr lang="en" dirty="0"/>
              <a:t> o There is a drop-down menu for you to select what key triggers the code, select the “left arrow”</a:t>
            </a:r>
            <a:endParaRPr dirty="0"/>
          </a:p>
        </p:txBody>
      </p:sp>
      <p:pic>
        <p:nvPicPr>
          <p:cNvPr id="2" name="Picture 1" descr="A yellow folder with white text&#10;&#10;Description automatically generated">
            <a:extLst>
              <a:ext uri="{FF2B5EF4-FFF2-40B4-BE49-F238E27FC236}">
                <a16:creationId xmlns:a16="http://schemas.microsoft.com/office/drawing/2014/main" id="{3B198065-DAC4-ED19-E98D-91C96369FB2D}"/>
              </a:ext>
            </a:extLst>
          </p:cNvPr>
          <p:cNvPicPr>
            <a:picLocks noChangeAspect="1"/>
          </p:cNvPicPr>
          <p:nvPr/>
        </p:nvPicPr>
        <p:blipFill>
          <a:blip r:embed="rId3"/>
          <a:stretch>
            <a:fillRect/>
          </a:stretch>
        </p:blipFill>
        <p:spPr>
          <a:xfrm>
            <a:off x="6075522" y="1333796"/>
            <a:ext cx="2234565" cy="73088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D1B5BFD-D7E2-9D98-5876-73E6307FA97F}"/>
              </a:ext>
            </a:extLst>
          </p:cNvPr>
          <p:cNvPicPr>
            <a:picLocks noChangeAspect="1"/>
          </p:cNvPicPr>
          <p:nvPr/>
        </p:nvPicPr>
        <p:blipFill>
          <a:blip r:embed="rId4"/>
          <a:stretch>
            <a:fillRect/>
          </a:stretch>
        </p:blipFill>
        <p:spPr>
          <a:xfrm>
            <a:off x="6462554" y="2420371"/>
            <a:ext cx="1460500" cy="2453640"/>
          </a:xfrm>
          <a:prstGeom prst="rect">
            <a:avLst/>
          </a:prstGeom>
        </p:spPr>
      </p:pic>
      <p:pic>
        <p:nvPicPr>
          <p:cNvPr id="4" name="Picture 3" descr="A yellow circle with black text&#10;&#10;Description automatically generated">
            <a:extLst>
              <a:ext uri="{FF2B5EF4-FFF2-40B4-BE49-F238E27FC236}">
                <a16:creationId xmlns:a16="http://schemas.microsoft.com/office/drawing/2014/main" id="{E468321D-C1AF-7BAD-657C-421CB012984A}"/>
              </a:ext>
            </a:extLst>
          </p:cNvPr>
          <p:cNvPicPr>
            <a:picLocks noChangeAspect="1"/>
          </p:cNvPicPr>
          <p:nvPr/>
        </p:nvPicPr>
        <p:blipFill>
          <a:blip r:embed="rId5"/>
          <a:stretch>
            <a:fillRect/>
          </a:stretch>
        </p:blipFill>
        <p:spPr>
          <a:xfrm>
            <a:off x="6706982" y="269489"/>
            <a:ext cx="822960" cy="728345"/>
          </a:xfrm>
          <a:prstGeom prst="rect">
            <a:avLst/>
          </a:prstGeom>
        </p:spPr>
      </p:pic>
      <p:sp>
        <p:nvSpPr>
          <p:cNvPr id="6" name="Oval 5">
            <a:extLst>
              <a:ext uri="{FF2B5EF4-FFF2-40B4-BE49-F238E27FC236}">
                <a16:creationId xmlns:a16="http://schemas.microsoft.com/office/drawing/2014/main" id="{4C132632-9AA3-882F-129D-D910B817E59A}"/>
              </a:ext>
            </a:extLst>
          </p:cNvPr>
          <p:cNvSpPr>
            <a:spLocks noChangeArrowheads="1"/>
          </p:cNvSpPr>
          <p:nvPr/>
        </p:nvSpPr>
        <p:spPr bwMode="auto">
          <a:xfrm>
            <a:off x="6572950" y="3635298"/>
            <a:ext cx="619854" cy="267630"/>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551389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Hit Registry – Part 3</a:t>
            </a:r>
            <a:endParaRPr dirty="0"/>
          </a:p>
        </p:txBody>
      </p:sp>
      <p:sp>
        <p:nvSpPr>
          <p:cNvPr id="112" name="Google Shape;112;p22"/>
          <p:cNvSpPr txBox="1">
            <a:spLocks noGrp="1"/>
          </p:cNvSpPr>
          <p:nvPr>
            <p:ph type="body" idx="1"/>
          </p:nvPr>
        </p:nvSpPr>
        <p:spPr>
          <a:xfrm>
            <a:off x="311700" y="1257300"/>
            <a:ext cx="4557480" cy="273177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o   Go to the Control category </a:t>
            </a:r>
          </a:p>
          <a:p>
            <a:pPr marL="285750" lvl="0" indent="-285750" algn="l" rtl="0">
              <a:spcBef>
                <a:spcPts val="1200"/>
              </a:spcBef>
              <a:spcAft>
                <a:spcPts val="0"/>
              </a:spcAft>
              <a:buFont typeface="Courier New" panose="02070309020205020404" pitchFamily="49" charset="0"/>
              <a:buChar char="o"/>
            </a:pPr>
            <a:r>
              <a:rPr lang="en-US" dirty="0"/>
              <a:t>Grab the first </a:t>
            </a:r>
            <a:r>
              <a:rPr lang="en-US" b="1" dirty="0"/>
              <a:t>“If ____ then” </a:t>
            </a:r>
            <a:r>
              <a:rPr lang="en-US" dirty="0"/>
              <a:t>block.</a:t>
            </a:r>
          </a:p>
          <a:p>
            <a:pPr marL="285750" lvl="0" indent="-285750" algn="l" rtl="0">
              <a:spcBef>
                <a:spcPts val="1200"/>
              </a:spcBef>
              <a:spcAft>
                <a:spcPts val="0"/>
              </a:spcAft>
              <a:buFont typeface="Courier New" panose="02070309020205020404" pitchFamily="49" charset="0"/>
              <a:buChar char="o"/>
            </a:pPr>
            <a:r>
              <a:rPr lang="en-US" dirty="0"/>
              <a:t>Drag the block to your work area and place it underneath the </a:t>
            </a:r>
            <a:r>
              <a:rPr lang="en-US" b="1" dirty="0"/>
              <a:t>“When _____ key pressed”</a:t>
            </a:r>
            <a:r>
              <a:rPr lang="en-US" dirty="0"/>
              <a:t> block.</a:t>
            </a:r>
            <a:endParaRPr dirty="0"/>
          </a:p>
        </p:txBody>
      </p:sp>
      <p:pic>
        <p:nvPicPr>
          <p:cNvPr id="5" name="Picture 4" descr="A yellow circle with black text&#10;&#10;Description automatically generated">
            <a:extLst>
              <a:ext uri="{FF2B5EF4-FFF2-40B4-BE49-F238E27FC236}">
                <a16:creationId xmlns:a16="http://schemas.microsoft.com/office/drawing/2014/main" id="{00B5846B-7B17-4C30-71A3-91CBEA368A24}"/>
              </a:ext>
            </a:extLst>
          </p:cNvPr>
          <p:cNvPicPr>
            <a:picLocks noChangeAspect="1"/>
          </p:cNvPicPr>
          <p:nvPr/>
        </p:nvPicPr>
        <p:blipFill>
          <a:blip r:embed="rId3"/>
          <a:stretch>
            <a:fillRect/>
          </a:stretch>
        </p:blipFill>
        <p:spPr>
          <a:xfrm>
            <a:off x="6396649" y="295856"/>
            <a:ext cx="1052329" cy="871037"/>
          </a:xfrm>
          <a:prstGeom prst="rect">
            <a:avLst/>
          </a:prstGeom>
        </p:spPr>
      </p:pic>
      <p:pic>
        <p:nvPicPr>
          <p:cNvPr id="6" name="Picture 5" descr="A yellow rectangular object with white text&#10;&#10;Description automatically generated">
            <a:extLst>
              <a:ext uri="{FF2B5EF4-FFF2-40B4-BE49-F238E27FC236}">
                <a16:creationId xmlns:a16="http://schemas.microsoft.com/office/drawing/2014/main" id="{252C0D4D-5480-42AC-ADF3-556B6D5A1E2C}"/>
              </a:ext>
            </a:extLst>
          </p:cNvPr>
          <p:cNvPicPr>
            <a:picLocks noChangeAspect="1"/>
          </p:cNvPicPr>
          <p:nvPr/>
        </p:nvPicPr>
        <p:blipFill>
          <a:blip r:embed="rId4"/>
          <a:stretch>
            <a:fillRect/>
          </a:stretch>
        </p:blipFill>
        <p:spPr>
          <a:xfrm>
            <a:off x="5892126" y="1364684"/>
            <a:ext cx="2061374" cy="146916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CD2175B-61E2-BE4D-23E8-C055A660B5CE}"/>
              </a:ext>
            </a:extLst>
          </p:cNvPr>
          <p:cNvPicPr>
            <a:picLocks noChangeAspect="1"/>
          </p:cNvPicPr>
          <p:nvPr/>
        </p:nvPicPr>
        <p:blipFill>
          <a:blip r:embed="rId5"/>
          <a:stretch>
            <a:fillRect/>
          </a:stretch>
        </p:blipFill>
        <p:spPr>
          <a:xfrm>
            <a:off x="5731652" y="3032431"/>
            <a:ext cx="2570975" cy="1666044"/>
          </a:xfrm>
          <a:prstGeom prst="rect">
            <a:avLst/>
          </a:prstGeom>
        </p:spPr>
      </p:pic>
    </p:spTree>
    <p:extLst>
      <p:ext uri="{BB962C8B-B14F-4D97-AF65-F5344CB8AC3E}">
        <p14:creationId xmlns:p14="http://schemas.microsoft.com/office/powerpoint/2010/main" val="229088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Hit Registry – Part 4</a:t>
            </a:r>
            <a:endParaRPr dirty="0"/>
          </a:p>
        </p:txBody>
      </p:sp>
      <p:sp>
        <p:nvSpPr>
          <p:cNvPr id="112" name="Google Shape;112;p22"/>
          <p:cNvSpPr txBox="1">
            <a:spLocks noGrp="1"/>
          </p:cNvSpPr>
          <p:nvPr>
            <p:ph type="body" idx="1"/>
          </p:nvPr>
        </p:nvSpPr>
        <p:spPr>
          <a:xfrm>
            <a:off x="311700" y="1143178"/>
            <a:ext cx="5092924" cy="341616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o   In the Control category find “Delete this clone”</a:t>
            </a:r>
          </a:p>
          <a:p>
            <a:pPr marL="285750" lvl="0" indent="-285750" algn="l" rtl="0">
              <a:spcBef>
                <a:spcPts val="1200"/>
              </a:spcBef>
              <a:spcAft>
                <a:spcPts val="0"/>
              </a:spcAft>
              <a:buFont typeface="Courier New" panose="02070309020205020404" pitchFamily="49" charset="0"/>
              <a:buChar char="o"/>
            </a:pPr>
            <a:r>
              <a:rPr lang="en" dirty="0"/>
              <a:t>Drag the </a:t>
            </a:r>
            <a:r>
              <a:rPr lang="en" b="1" dirty="0"/>
              <a:t>“Delete this clone” </a:t>
            </a:r>
            <a:r>
              <a:rPr lang="en" dirty="0"/>
              <a:t>in the workspace</a:t>
            </a:r>
          </a:p>
          <a:p>
            <a:pPr marL="285750" lvl="0" indent="-285750" algn="l" rtl="0">
              <a:spcBef>
                <a:spcPts val="1200"/>
              </a:spcBef>
              <a:spcAft>
                <a:spcPts val="0"/>
              </a:spcAft>
              <a:buFont typeface="Courier New" panose="02070309020205020404" pitchFamily="49" charset="0"/>
              <a:buChar char="o"/>
            </a:pPr>
            <a:r>
              <a:rPr lang="en" dirty="0"/>
              <a:t>Place the block in the </a:t>
            </a:r>
            <a:r>
              <a:rPr lang="en" b="1" dirty="0"/>
              <a:t>“If _____ then” </a:t>
            </a:r>
            <a:r>
              <a:rPr lang="en" dirty="0"/>
              <a:t>block</a:t>
            </a:r>
            <a:endParaRPr dirty="0"/>
          </a:p>
        </p:txBody>
      </p:sp>
      <p:pic>
        <p:nvPicPr>
          <p:cNvPr id="5" name="Picture 4" descr="A yellow circle with black text&#10;&#10;Description automatically generated">
            <a:extLst>
              <a:ext uri="{FF2B5EF4-FFF2-40B4-BE49-F238E27FC236}">
                <a16:creationId xmlns:a16="http://schemas.microsoft.com/office/drawing/2014/main" id="{9AABEE81-3D6E-829D-B464-62B567BC0E76}"/>
              </a:ext>
            </a:extLst>
          </p:cNvPr>
          <p:cNvPicPr>
            <a:picLocks noChangeAspect="1"/>
          </p:cNvPicPr>
          <p:nvPr/>
        </p:nvPicPr>
        <p:blipFill>
          <a:blip r:embed="rId3"/>
          <a:stretch>
            <a:fillRect/>
          </a:stretch>
        </p:blipFill>
        <p:spPr>
          <a:xfrm>
            <a:off x="6747216" y="269488"/>
            <a:ext cx="1054418" cy="873690"/>
          </a:xfrm>
          <a:prstGeom prst="rect">
            <a:avLst/>
          </a:prstGeom>
        </p:spPr>
      </p:pic>
      <p:pic>
        <p:nvPicPr>
          <p:cNvPr id="7" name="Picture 6" descr="A screenshot of a chat&#10;&#10;Description automatically generated">
            <a:extLst>
              <a:ext uri="{FF2B5EF4-FFF2-40B4-BE49-F238E27FC236}">
                <a16:creationId xmlns:a16="http://schemas.microsoft.com/office/drawing/2014/main" id="{D65A1F3C-0F8D-FEEE-8996-E801CDC8B9A7}"/>
              </a:ext>
            </a:extLst>
          </p:cNvPr>
          <p:cNvPicPr>
            <a:picLocks noChangeAspect="1"/>
          </p:cNvPicPr>
          <p:nvPr/>
        </p:nvPicPr>
        <p:blipFill rotWithShape="1">
          <a:blip r:embed="rId4"/>
          <a:srcRect l="24826" t="64717" r="29975" b="17755"/>
          <a:stretch/>
        </p:blipFill>
        <p:spPr bwMode="auto">
          <a:xfrm>
            <a:off x="6213840" y="1494840"/>
            <a:ext cx="2121170" cy="842684"/>
          </a:xfrm>
          <a:prstGeom prst="rect">
            <a:avLst/>
          </a:prstGeom>
          <a:ln>
            <a:noFill/>
          </a:ln>
          <a:extLst>
            <a:ext uri="{53640926-AAD7-44D8-BBD7-CCE9431645EC}">
              <a14:shadowObscured xmlns:a14="http://schemas.microsoft.com/office/drawing/2010/main"/>
            </a:ext>
          </a:extLst>
        </p:spPr>
      </p:pic>
      <p:pic>
        <p:nvPicPr>
          <p:cNvPr id="8" name="Picture 7" descr="A screenshot of a computer&#10;&#10;Description automatically generated">
            <a:extLst>
              <a:ext uri="{FF2B5EF4-FFF2-40B4-BE49-F238E27FC236}">
                <a16:creationId xmlns:a16="http://schemas.microsoft.com/office/drawing/2014/main" id="{A90A2D74-95E5-6288-228A-3A0A32722250}"/>
              </a:ext>
            </a:extLst>
          </p:cNvPr>
          <p:cNvPicPr>
            <a:picLocks noChangeAspect="1"/>
          </p:cNvPicPr>
          <p:nvPr/>
        </p:nvPicPr>
        <p:blipFill>
          <a:blip r:embed="rId5"/>
          <a:stretch>
            <a:fillRect/>
          </a:stretch>
        </p:blipFill>
        <p:spPr>
          <a:xfrm>
            <a:off x="5983629" y="2689186"/>
            <a:ext cx="2581592" cy="1920240"/>
          </a:xfrm>
          <a:prstGeom prst="rect">
            <a:avLst/>
          </a:prstGeom>
        </p:spPr>
      </p:pic>
    </p:spTree>
    <p:extLst>
      <p:ext uri="{BB962C8B-B14F-4D97-AF65-F5344CB8AC3E}">
        <p14:creationId xmlns:p14="http://schemas.microsoft.com/office/powerpoint/2010/main" val="8730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Hit Registry – Part 5</a:t>
            </a:r>
            <a:endParaRPr dirty="0"/>
          </a:p>
        </p:txBody>
      </p:sp>
      <p:sp>
        <p:nvSpPr>
          <p:cNvPr id="112" name="Google Shape;112;p22"/>
          <p:cNvSpPr txBox="1">
            <a:spLocks noGrp="1"/>
          </p:cNvSpPr>
          <p:nvPr>
            <p:ph type="body" idx="1"/>
          </p:nvPr>
        </p:nvSpPr>
        <p:spPr>
          <a:xfrm>
            <a:off x="311700" y="1143178"/>
            <a:ext cx="5092924" cy="341616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o   Go to the Sensing category</a:t>
            </a:r>
          </a:p>
          <a:p>
            <a:pPr marL="285750" lvl="0" indent="-285750" algn="l" rtl="0">
              <a:spcBef>
                <a:spcPts val="1200"/>
              </a:spcBef>
              <a:spcAft>
                <a:spcPts val="0"/>
              </a:spcAft>
              <a:buFont typeface="Courier New" panose="02070309020205020404" pitchFamily="49" charset="0"/>
              <a:buChar char="o"/>
            </a:pPr>
            <a:r>
              <a:rPr lang="en" dirty="0"/>
              <a:t>Drag the </a:t>
            </a:r>
            <a:r>
              <a:rPr lang="en" b="1" dirty="0"/>
              <a:t>“Touching ________?” </a:t>
            </a:r>
            <a:r>
              <a:rPr lang="en" dirty="0"/>
              <a:t>in the workspace</a:t>
            </a:r>
          </a:p>
          <a:p>
            <a:pPr marL="285750" lvl="0" indent="-285750" algn="l" rtl="0">
              <a:spcBef>
                <a:spcPts val="1200"/>
              </a:spcBef>
              <a:spcAft>
                <a:spcPts val="0"/>
              </a:spcAft>
              <a:buFont typeface="Courier New" panose="02070309020205020404" pitchFamily="49" charset="0"/>
              <a:buChar char="o"/>
            </a:pPr>
            <a:r>
              <a:rPr lang="en" dirty="0"/>
              <a:t>Place the block in the empty space of the </a:t>
            </a:r>
            <a:r>
              <a:rPr lang="en" b="1" dirty="0"/>
              <a:t>“If _____ then” </a:t>
            </a:r>
            <a:r>
              <a:rPr lang="en" dirty="0"/>
              <a:t>block. Click the dropdrown menu for your block and select the “yellow light} option.</a:t>
            </a:r>
            <a:endParaRPr dirty="0"/>
          </a:p>
        </p:txBody>
      </p:sp>
      <p:pic>
        <p:nvPicPr>
          <p:cNvPr id="2" name="Picture 1" descr="A blue circle with black text&#10;&#10;Description automatically generated">
            <a:extLst>
              <a:ext uri="{FF2B5EF4-FFF2-40B4-BE49-F238E27FC236}">
                <a16:creationId xmlns:a16="http://schemas.microsoft.com/office/drawing/2014/main" id="{39850376-9D2E-416B-DB52-8F571C00C25B}"/>
              </a:ext>
            </a:extLst>
          </p:cNvPr>
          <p:cNvPicPr>
            <a:picLocks noChangeAspect="1"/>
          </p:cNvPicPr>
          <p:nvPr/>
        </p:nvPicPr>
        <p:blipFill>
          <a:blip r:embed="rId3"/>
          <a:stretch>
            <a:fillRect/>
          </a:stretch>
        </p:blipFill>
        <p:spPr>
          <a:xfrm>
            <a:off x="6568020" y="39916"/>
            <a:ext cx="1412810" cy="1103262"/>
          </a:xfrm>
          <a:prstGeom prst="rect">
            <a:avLst/>
          </a:prstGeom>
        </p:spPr>
      </p:pic>
      <p:pic>
        <p:nvPicPr>
          <p:cNvPr id="3" name="Picture 2">
            <a:extLst>
              <a:ext uri="{FF2B5EF4-FFF2-40B4-BE49-F238E27FC236}">
                <a16:creationId xmlns:a16="http://schemas.microsoft.com/office/drawing/2014/main" id="{43930CEC-8274-D86D-23B8-125855470EDF}"/>
              </a:ext>
            </a:extLst>
          </p:cNvPr>
          <p:cNvPicPr>
            <a:picLocks noChangeAspect="1"/>
          </p:cNvPicPr>
          <p:nvPr/>
        </p:nvPicPr>
        <p:blipFill>
          <a:blip r:embed="rId4"/>
          <a:stretch>
            <a:fillRect/>
          </a:stretch>
        </p:blipFill>
        <p:spPr>
          <a:xfrm>
            <a:off x="5495994" y="1410204"/>
            <a:ext cx="3556862" cy="736999"/>
          </a:xfrm>
          <a:prstGeom prst="rect">
            <a:avLst/>
          </a:prstGeom>
        </p:spPr>
      </p:pic>
      <p:pic>
        <p:nvPicPr>
          <p:cNvPr id="4" name="Picture 3" descr="A yellow and blue rectangular box with white text&#10;&#10;Description automatically generated">
            <a:extLst>
              <a:ext uri="{FF2B5EF4-FFF2-40B4-BE49-F238E27FC236}">
                <a16:creationId xmlns:a16="http://schemas.microsoft.com/office/drawing/2014/main" id="{6FDDACF5-4B7D-F662-4F4B-CAF8D4946862}"/>
              </a:ext>
            </a:extLst>
          </p:cNvPr>
          <p:cNvPicPr>
            <a:picLocks noChangeAspect="1"/>
          </p:cNvPicPr>
          <p:nvPr/>
        </p:nvPicPr>
        <p:blipFill>
          <a:blip r:embed="rId5"/>
          <a:stretch>
            <a:fillRect/>
          </a:stretch>
        </p:blipFill>
        <p:spPr>
          <a:xfrm>
            <a:off x="5224790" y="2451030"/>
            <a:ext cx="3828066" cy="2247445"/>
          </a:xfrm>
          <a:prstGeom prst="rect">
            <a:avLst/>
          </a:prstGeom>
        </p:spPr>
      </p:pic>
    </p:spTree>
    <p:extLst>
      <p:ext uri="{BB962C8B-B14F-4D97-AF65-F5344CB8AC3E}">
        <p14:creationId xmlns:p14="http://schemas.microsoft.com/office/powerpoint/2010/main" val="2180746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Hit Registry – Part 6</a:t>
            </a:r>
            <a:endParaRPr dirty="0"/>
          </a:p>
        </p:txBody>
      </p:sp>
      <p:sp>
        <p:nvSpPr>
          <p:cNvPr id="112" name="Google Shape;112;p22"/>
          <p:cNvSpPr txBox="1">
            <a:spLocks noGrp="1"/>
          </p:cNvSpPr>
          <p:nvPr>
            <p:ph type="body" idx="1"/>
          </p:nvPr>
        </p:nvSpPr>
        <p:spPr>
          <a:xfrm>
            <a:off x="311700" y="1143178"/>
            <a:ext cx="5092924" cy="341616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indent="0">
              <a:spcBef>
                <a:spcPts val="1200"/>
              </a:spcBef>
              <a:buNone/>
            </a:pPr>
            <a:r>
              <a:rPr lang="en" dirty="0"/>
              <a:t>o   </a:t>
            </a:r>
            <a:r>
              <a:rPr lang="en" dirty="0">
                <a:latin typeface="Proxima Nova" panose="020B0604020202020204" charset="0"/>
              </a:rPr>
              <a:t>What we </a:t>
            </a:r>
            <a:r>
              <a:rPr lang="en-US" sz="1800" kern="100" dirty="0">
                <a:effectLst/>
                <a:latin typeface="Proxima Nova" panose="020B0604020202020204" charset="0"/>
                <a:ea typeface="Aptos" panose="020B0004020202020204" pitchFamily="34" charset="0"/>
                <a:cs typeface="Times New Roman" panose="02020603050405020304" pitchFamily="18" charset="0"/>
              </a:rPr>
              <a:t>have just added is called a Boolean condition. This is a condition that must either be true or false. If our condition is true, so the arrow is touching the lightbulb, then we will be able to enter the if block and run the code we placed in there. If our condition is false, so the arrow is not touching the lightbulb, we will not do anything.</a:t>
            </a:r>
          </a:p>
          <a:p>
            <a:pPr marL="0" lvl="0" indent="0" algn="l" rtl="0">
              <a:spcBef>
                <a:spcPts val="1200"/>
              </a:spcBef>
              <a:spcAft>
                <a:spcPts val="0"/>
              </a:spcAft>
              <a:buNone/>
            </a:pPr>
            <a:endParaRPr dirty="0"/>
          </a:p>
        </p:txBody>
      </p:sp>
      <p:pic>
        <p:nvPicPr>
          <p:cNvPr id="4" name="Picture 3" descr="A yellow and blue rectangular box with white text&#10;&#10;Description automatically generated">
            <a:extLst>
              <a:ext uri="{FF2B5EF4-FFF2-40B4-BE49-F238E27FC236}">
                <a16:creationId xmlns:a16="http://schemas.microsoft.com/office/drawing/2014/main" id="{6FDDACF5-4B7D-F662-4F4B-CAF8D4946862}"/>
              </a:ext>
            </a:extLst>
          </p:cNvPr>
          <p:cNvPicPr>
            <a:picLocks noChangeAspect="1"/>
          </p:cNvPicPr>
          <p:nvPr/>
        </p:nvPicPr>
        <p:blipFill>
          <a:blip r:embed="rId3"/>
          <a:stretch>
            <a:fillRect/>
          </a:stretch>
        </p:blipFill>
        <p:spPr>
          <a:xfrm>
            <a:off x="5404624" y="1771861"/>
            <a:ext cx="3677065" cy="2158793"/>
          </a:xfrm>
          <a:prstGeom prst="rect">
            <a:avLst/>
          </a:prstGeom>
        </p:spPr>
      </p:pic>
    </p:spTree>
    <p:extLst>
      <p:ext uri="{BB962C8B-B14F-4D97-AF65-F5344CB8AC3E}">
        <p14:creationId xmlns:p14="http://schemas.microsoft.com/office/powerpoint/2010/main" val="369803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TAP</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TAP otherwise known as the Technology Ambassador Program is an award winning program at GGC which aims to </a:t>
            </a:r>
            <a:endParaRPr dirty="0"/>
          </a:p>
          <a:p>
            <a:pPr lvl="0" algn="l" rtl="0">
              <a:spcBef>
                <a:spcPts val="1200"/>
              </a:spcBef>
              <a:spcAft>
                <a:spcPts val="0"/>
              </a:spcAft>
              <a:buSzPts val="1800"/>
              <a:buFont typeface="Courier New" panose="02070309020205020404" pitchFamily="49" charset="0"/>
              <a:buChar char="o"/>
            </a:pPr>
            <a:r>
              <a:rPr lang="en" dirty="0"/>
              <a:t>Increase interest in programming the the number of students who commit to an IT major.</a:t>
            </a:r>
            <a:endParaRPr dirty="0"/>
          </a:p>
          <a:p>
            <a:pPr lvl="0" algn="l" rtl="0">
              <a:spcBef>
                <a:spcPts val="0"/>
              </a:spcBef>
              <a:spcAft>
                <a:spcPts val="0"/>
              </a:spcAft>
              <a:buSzPts val="1800"/>
              <a:buFont typeface="Courier New" panose="02070309020205020404" pitchFamily="49" charset="0"/>
              <a:buChar char="o"/>
            </a:pPr>
            <a:r>
              <a:rPr lang="en" dirty="0"/>
              <a:t>Provide outreach opportunities for GGC students through developing games and programs and presenting them to introductory STEM courses</a:t>
            </a:r>
            <a:endParaRPr dirty="0"/>
          </a:p>
          <a:p>
            <a:pPr lvl="0" algn="l" rtl="0">
              <a:spcBef>
                <a:spcPts val="0"/>
              </a:spcBef>
              <a:spcAft>
                <a:spcPts val="0"/>
              </a:spcAft>
              <a:buSzPts val="1800"/>
              <a:buFont typeface="Courier New" panose="02070309020205020404" pitchFamily="49" charset="0"/>
              <a:buChar char="o"/>
            </a:pPr>
            <a:r>
              <a:rPr lang="en" dirty="0"/>
              <a:t>Develop soft skills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Your turn</a:t>
            </a:r>
            <a:endParaRPr dirty="0"/>
          </a:p>
        </p:txBody>
      </p:sp>
      <p:sp>
        <p:nvSpPr>
          <p:cNvPr id="118" name="Google Shape;118;p23"/>
          <p:cNvSpPr txBox="1">
            <a:spLocks noGrp="1"/>
          </p:cNvSpPr>
          <p:nvPr>
            <p:ph type="body" idx="1"/>
          </p:nvPr>
        </p:nvSpPr>
        <p:spPr>
          <a:xfrm>
            <a:off x="311699" y="1152475"/>
            <a:ext cx="8579539" cy="154612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 dirty="0"/>
              <a:t>If your code works, congratulations you have now tracked when a arrow is touching a lightbulb. Later we will use this logic to help us give points</a:t>
            </a:r>
          </a:p>
          <a:p>
            <a:pPr lvl="0" algn="l" rtl="0">
              <a:spcBef>
                <a:spcPts val="0"/>
              </a:spcBef>
              <a:spcAft>
                <a:spcPts val="0"/>
              </a:spcAft>
              <a:buSzPts val="1800"/>
              <a:buFont typeface="Courier New" panose="02070309020205020404" pitchFamily="49" charset="0"/>
              <a:buChar char="o"/>
            </a:pPr>
            <a:r>
              <a:rPr lang="en" dirty="0"/>
              <a:t>Follow the same steps to add the same animations for the rest of the arrows</a:t>
            </a:r>
          </a:p>
          <a:p>
            <a:pPr lvl="0" algn="l" rtl="0">
              <a:spcBef>
                <a:spcPts val="0"/>
              </a:spcBef>
              <a:spcAft>
                <a:spcPts val="0"/>
              </a:spcAft>
              <a:buSzPts val="1800"/>
              <a:buFont typeface="Courier New" panose="02070309020205020404" pitchFamily="49" charset="0"/>
              <a:buChar char="o"/>
            </a:pPr>
            <a:r>
              <a:rPr lang="en" dirty="0"/>
              <a:t>Make sure to select the sprite you want to work on</a:t>
            </a:r>
          </a:p>
        </p:txBody>
      </p:sp>
      <p:pic>
        <p:nvPicPr>
          <p:cNvPr id="2" name="Picture 1" descr="A screenshot of a video chat&#10;&#10;Description automatically generated">
            <a:extLst>
              <a:ext uri="{FF2B5EF4-FFF2-40B4-BE49-F238E27FC236}">
                <a16:creationId xmlns:a16="http://schemas.microsoft.com/office/drawing/2014/main" id="{247C2FCE-7BEA-BF4B-A3CB-820EF72BAB53}"/>
              </a:ext>
            </a:extLst>
          </p:cNvPr>
          <p:cNvPicPr>
            <a:picLocks noChangeAspect="1"/>
          </p:cNvPicPr>
          <p:nvPr/>
        </p:nvPicPr>
        <p:blipFill>
          <a:blip r:embed="rId3"/>
          <a:stretch>
            <a:fillRect/>
          </a:stretch>
        </p:blipFill>
        <p:spPr>
          <a:xfrm>
            <a:off x="2523490" y="2460512"/>
            <a:ext cx="4665980" cy="2237963"/>
          </a:xfrm>
          <a:prstGeom prst="rect">
            <a:avLst/>
          </a:prstGeom>
        </p:spPr>
      </p:pic>
      <p:sp>
        <p:nvSpPr>
          <p:cNvPr id="6" name="Oval 5">
            <a:extLst>
              <a:ext uri="{FF2B5EF4-FFF2-40B4-BE49-F238E27FC236}">
                <a16:creationId xmlns:a16="http://schemas.microsoft.com/office/drawing/2014/main" id="{CAD30752-5587-3641-3A55-56814494530D}"/>
              </a:ext>
            </a:extLst>
          </p:cNvPr>
          <p:cNvSpPr>
            <a:spLocks noChangeArrowheads="1"/>
          </p:cNvSpPr>
          <p:nvPr/>
        </p:nvSpPr>
        <p:spPr bwMode="auto">
          <a:xfrm>
            <a:off x="5218772" y="2571750"/>
            <a:ext cx="367030" cy="311785"/>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 name="Oval 6">
            <a:extLst>
              <a:ext uri="{FF2B5EF4-FFF2-40B4-BE49-F238E27FC236}">
                <a16:creationId xmlns:a16="http://schemas.microsoft.com/office/drawing/2014/main" id="{4CFA2729-440B-7EDF-CEC0-74D1D2F59FA8}"/>
              </a:ext>
            </a:extLst>
          </p:cNvPr>
          <p:cNvSpPr>
            <a:spLocks noChangeArrowheads="1"/>
          </p:cNvSpPr>
          <p:nvPr/>
        </p:nvSpPr>
        <p:spPr bwMode="auto">
          <a:xfrm>
            <a:off x="5820938" y="4289638"/>
            <a:ext cx="394008" cy="408837"/>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208553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Your turn – Part 2</a:t>
            </a:r>
            <a:endParaRPr dirty="0"/>
          </a:p>
        </p:txBody>
      </p:sp>
      <p:sp>
        <p:nvSpPr>
          <p:cNvPr id="118" name="Google Shape;118;p23"/>
          <p:cNvSpPr txBox="1">
            <a:spLocks noGrp="1"/>
          </p:cNvSpPr>
          <p:nvPr>
            <p:ph type="body" idx="1"/>
          </p:nvPr>
        </p:nvSpPr>
        <p:spPr>
          <a:xfrm>
            <a:off x="311699" y="1152475"/>
            <a:ext cx="8579539" cy="1204149"/>
          </a:xfrm>
          <a:prstGeom prst="rect">
            <a:avLst/>
          </a:prstGeom>
        </p:spPr>
        <p:txBody>
          <a:bodyPr spcFirstLastPara="1" wrap="square" lIns="91425" tIns="91425" rIns="91425" bIns="91425" anchor="t" anchorCtr="0">
            <a:normAutofit/>
          </a:bodyPr>
          <a:lstStyle/>
          <a:p>
            <a:pPr algn="ctr">
              <a:buFont typeface="Courier New" panose="02070309020205020404" pitchFamily="49" charset="0"/>
              <a:buChar char="o"/>
            </a:pPr>
            <a:r>
              <a:rPr lang="en" dirty="0"/>
              <a:t>Use the “up-arrow” for blue arrow</a:t>
            </a:r>
          </a:p>
          <a:p>
            <a:pPr algn="ctr">
              <a:buFont typeface="Courier New" panose="02070309020205020404" pitchFamily="49" charset="0"/>
              <a:buChar char="o"/>
            </a:pPr>
            <a:r>
              <a:rPr lang="en" kern="100" dirty="0">
                <a:latin typeface="Proxima Nova" panose="020B0604020202020204" charset="0"/>
                <a:ea typeface="Aptos" panose="020B0004020202020204" pitchFamily="34" charset="0"/>
                <a:cs typeface="Times New Roman" panose="02020603050405020304" pitchFamily="18" charset="0"/>
              </a:rPr>
              <a:t>Use the “down-arrow” for green arrow</a:t>
            </a:r>
          </a:p>
          <a:p>
            <a:pPr algn="ctr">
              <a:buFont typeface="Courier New" panose="02070309020205020404" pitchFamily="49" charset="0"/>
              <a:buChar char="o"/>
            </a:pPr>
            <a:r>
              <a:rPr lang="en" sz="1800" kern="100" dirty="0">
                <a:effectLst/>
                <a:latin typeface="Proxima Nova" panose="020B0604020202020204" charset="0"/>
                <a:ea typeface="Aptos" panose="020B0004020202020204" pitchFamily="34" charset="0"/>
                <a:cs typeface="Times New Roman" panose="02020603050405020304" pitchFamily="18" charset="0"/>
              </a:rPr>
              <a:t>Use the “right-arrow” for red arrow</a:t>
            </a:r>
            <a:endParaRPr lang="en" dirty="0">
              <a:latin typeface="Proxima Nova" panose="020B0604020202020204" charset="0"/>
            </a:endParaRPr>
          </a:p>
        </p:txBody>
      </p:sp>
      <p:pic>
        <p:nvPicPr>
          <p:cNvPr id="5" name="Picture 4" descr="A screenshot of a computer&#10;&#10;Description automatically generated">
            <a:extLst>
              <a:ext uri="{FF2B5EF4-FFF2-40B4-BE49-F238E27FC236}">
                <a16:creationId xmlns:a16="http://schemas.microsoft.com/office/drawing/2014/main" id="{EBC4A365-55FB-F6B2-64DB-2CB00294AD8B}"/>
              </a:ext>
            </a:extLst>
          </p:cNvPr>
          <p:cNvPicPr>
            <a:picLocks noChangeAspect="1"/>
          </p:cNvPicPr>
          <p:nvPr/>
        </p:nvPicPr>
        <p:blipFill>
          <a:blip r:embed="rId3"/>
          <a:stretch>
            <a:fillRect/>
          </a:stretch>
        </p:blipFill>
        <p:spPr>
          <a:xfrm>
            <a:off x="2334322" y="2542702"/>
            <a:ext cx="4939007" cy="2226630"/>
          </a:xfrm>
          <a:prstGeom prst="rect">
            <a:avLst/>
          </a:prstGeom>
        </p:spPr>
      </p:pic>
      <p:sp>
        <p:nvSpPr>
          <p:cNvPr id="6" name="Oval 5">
            <a:extLst>
              <a:ext uri="{FF2B5EF4-FFF2-40B4-BE49-F238E27FC236}">
                <a16:creationId xmlns:a16="http://schemas.microsoft.com/office/drawing/2014/main" id="{CAD30752-5587-3641-3A55-56814494530D}"/>
              </a:ext>
            </a:extLst>
          </p:cNvPr>
          <p:cNvSpPr>
            <a:spLocks noChangeArrowheads="1"/>
          </p:cNvSpPr>
          <p:nvPr/>
        </p:nvSpPr>
        <p:spPr bwMode="auto">
          <a:xfrm>
            <a:off x="5218772" y="2542702"/>
            <a:ext cx="367030" cy="311785"/>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 name="Oval 6">
            <a:extLst>
              <a:ext uri="{FF2B5EF4-FFF2-40B4-BE49-F238E27FC236}">
                <a16:creationId xmlns:a16="http://schemas.microsoft.com/office/drawing/2014/main" id="{4CFA2729-440B-7EDF-CEC0-74D1D2F59FA8}"/>
              </a:ext>
            </a:extLst>
          </p:cNvPr>
          <p:cNvSpPr>
            <a:spLocks noChangeArrowheads="1"/>
          </p:cNvSpPr>
          <p:nvPr/>
        </p:nvSpPr>
        <p:spPr bwMode="auto">
          <a:xfrm>
            <a:off x="5820938" y="4088822"/>
            <a:ext cx="394008" cy="408837"/>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2988289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C4670-5939-BD89-FF61-D5A70B1F5D05}"/>
              </a:ext>
            </a:extLst>
          </p:cNvPr>
          <p:cNvSpPr>
            <a:spLocks noGrp="1"/>
          </p:cNvSpPr>
          <p:nvPr>
            <p:ph type="title"/>
          </p:nvPr>
        </p:nvSpPr>
        <p:spPr/>
        <p:txBody>
          <a:bodyPr/>
          <a:lstStyle/>
          <a:p>
            <a:pPr algn="ctr"/>
            <a:r>
              <a:rPr lang="en-US" b="1" dirty="0">
                <a:solidFill>
                  <a:schemeClr val="tx1"/>
                </a:solidFill>
              </a:rPr>
              <a:t>LightUp Workshop Part 4</a:t>
            </a:r>
          </a:p>
        </p:txBody>
      </p:sp>
    </p:spTree>
    <p:extLst>
      <p:ext uri="{BB962C8B-B14F-4D97-AF65-F5344CB8AC3E}">
        <p14:creationId xmlns:p14="http://schemas.microsoft.com/office/powerpoint/2010/main" val="4136062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236229"/>
            <a:ext cx="3665940" cy="3381491"/>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For this part of the workshop, we are going to change our animation so that all the arrows don’t fall at the same time</a:t>
            </a:r>
          </a:p>
          <a:p>
            <a:pPr lvl="0" algn="l" rtl="0">
              <a:spcBef>
                <a:spcPts val="0"/>
              </a:spcBef>
              <a:spcAft>
                <a:spcPts val="0"/>
              </a:spcAft>
              <a:buSzPts val="1800"/>
              <a:buFont typeface="Courier New" panose="02070309020205020404" pitchFamily="49" charset="0"/>
              <a:buChar char="o"/>
            </a:pPr>
            <a:r>
              <a:rPr lang="en-US" dirty="0"/>
              <a:t>So, we will focus on coding the movements for the arrows at the top of our page</a:t>
            </a:r>
          </a:p>
          <a:p>
            <a:pPr lvl="0" algn="l" rtl="0">
              <a:spcBef>
                <a:spcPts val="0"/>
              </a:spcBef>
              <a:spcAft>
                <a:spcPts val="0"/>
              </a:spcAft>
              <a:buSzPts val="1800"/>
              <a:buFont typeface="Courier New" panose="02070309020205020404" pitchFamily="49" charset="0"/>
              <a:buChar char="o"/>
            </a:pPr>
            <a:r>
              <a:rPr lang="en-US" dirty="0"/>
              <a:t>Click your yellow arrow again to view all your code</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4" name="Picture 3" descr="A screenshot of a computer&#10;&#10;Description automatically generated">
            <a:extLst>
              <a:ext uri="{FF2B5EF4-FFF2-40B4-BE49-F238E27FC236}">
                <a16:creationId xmlns:a16="http://schemas.microsoft.com/office/drawing/2014/main" id="{C351AD62-311B-D10A-ABBC-7673CD439CFC}"/>
              </a:ext>
            </a:extLst>
          </p:cNvPr>
          <p:cNvPicPr>
            <a:picLocks noChangeAspect="1"/>
          </p:cNvPicPr>
          <p:nvPr/>
        </p:nvPicPr>
        <p:blipFill>
          <a:blip r:embed="rId3"/>
          <a:stretch>
            <a:fillRect/>
          </a:stretch>
        </p:blipFill>
        <p:spPr>
          <a:xfrm>
            <a:off x="4156895" y="1453399"/>
            <a:ext cx="4987105" cy="2392542"/>
          </a:xfrm>
          <a:prstGeom prst="rect">
            <a:avLst/>
          </a:prstGeom>
        </p:spPr>
      </p:pic>
      <p:sp>
        <p:nvSpPr>
          <p:cNvPr id="6" name="Oval 8">
            <a:extLst>
              <a:ext uri="{FF2B5EF4-FFF2-40B4-BE49-F238E27FC236}">
                <a16:creationId xmlns:a16="http://schemas.microsoft.com/office/drawing/2014/main" id="{5CB01FCE-31C6-C0CF-4CC2-A8C42E6DE488}"/>
              </a:ext>
            </a:extLst>
          </p:cNvPr>
          <p:cNvSpPr>
            <a:spLocks noChangeArrowheads="1"/>
          </p:cNvSpPr>
          <p:nvPr/>
        </p:nvSpPr>
        <p:spPr bwMode="auto">
          <a:xfrm>
            <a:off x="7050088" y="1611630"/>
            <a:ext cx="528002" cy="28987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8">
            <a:extLst>
              <a:ext uri="{FF2B5EF4-FFF2-40B4-BE49-F238E27FC236}">
                <a16:creationId xmlns:a16="http://schemas.microsoft.com/office/drawing/2014/main" id="{C0B3A816-2880-3CAF-0294-8F44042B7BCF}"/>
              </a:ext>
            </a:extLst>
          </p:cNvPr>
          <p:cNvSpPr>
            <a:spLocks noChangeArrowheads="1"/>
          </p:cNvSpPr>
          <p:nvPr/>
        </p:nvSpPr>
        <p:spPr bwMode="auto">
          <a:xfrm>
            <a:off x="7314089" y="3436841"/>
            <a:ext cx="528002" cy="401701"/>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104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 Part 2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236229"/>
            <a:ext cx="3665940" cy="3381491"/>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Go to the Operators category</a:t>
            </a:r>
          </a:p>
          <a:p>
            <a:pPr lvl="0" algn="l" rtl="0">
              <a:spcBef>
                <a:spcPts val="0"/>
              </a:spcBef>
              <a:spcAft>
                <a:spcPts val="0"/>
              </a:spcAft>
              <a:buSzPts val="1800"/>
              <a:buFont typeface="Courier New" panose="02070309020205020404" pitchFamily="49" charset="0"/>
              <a:buChar char="o"/>
            </a:pPr>
            <a:r>
              <a:rPr lang="en-US" dirty="0"/>
              <a:t>Find the </a:t>
            </a:r>
            <a:r>
              <a:rPr lang="en-US" b="1" dirty="0"/>
              <a:t>“Pick random ___ to ___” </a:t>
            </a:r>
            <a:r>
              <a:rPr lang="en-US" dirty="0"/>
              <a:t>block</a:t>
            </a:r>
          </a:p>
          <a:p>
            <a:pPr lvl="0" algn="l" rtl="0">
              <a:spcBef>
                <a:spcPts val="0"/>
              </a:spcBef>
              <a:spcAft>
                <a:spcPts val="0"/>
              </a:spcAft>
              <a:buSzPts val="1800"/>
              <a:buFont typeface="Courier New" panose="02070309020205020404" pitchFamily="49" charset="0"/>
              <a:buChar char="o"/>
            </a:pPr>
            <a:r>
              <a:rPr lang="en-US" dirty="0"/>
              <a:t>Drag it your workspace and place it in the wait block that is under the </a:t>
            </a:r>
            <a:r>
              <a:rPr lang="en-US" b="1" dirty="0"/>
              <a:t>“When ____ clicked” </a:t>
            </a:r>
            <a:r>
              <a:rPr lang="en-US" dirty="0"/>
              <a:t>and the </a:t>
            </a:r>
            <a:r>
              <a:rPr lang="en-US" b="1" dirty="0"/>
              <a:t>“Repeat ____” </a:t>
            </a:r>
            <a:r>
              <a:rPr lang="en-US" dirty="0"/>
              <a:t>blocks.</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2" name="Picture 1" descr="A green circle with black text&#10;&#10;Description automatically generated">
            <a:extLst>
              <a:ext uri="{FF2B5EF4-FFF2-40B4-BE49-F238E27FC236}">
                <a16:creationId xmlns:a16="http://schemas.microsoft.com/office/drawing/2014/main" id="{B4256F17-13FA-2576-10AE-DD7396274787}"/>
              </a:ext>
            </a:extLst>
          </p:cNvPr>
          <p:cNvPicPr>
            <a:picLocks noChangeAspect="1"/>
          </p:cNvPicPr>
          <p:nvPr/>
        </p:nvPicPr>
        <p:blipFill rotWithShape="1">
          <a:blip r:embed="rId3"/>
          <a:srcRect l="8343" t="9446" b="6644"/>
          <a:stretch/>
        </p:blipFill>
        <p:spPr bwMode="auto">
          <a:xfrm>
            <a:off x="6528752" y="291637"/>
            <a:ext cx="1209489" cy="87947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1A9BABFD-0594-4ACA-28A1-3268B8644427}"/>
              </a:ext>
            </a:extLst>
          </p:cNvPr>
          <p:cNvPicPr>
            <a:picLocks noChangeAspect="1"/>
          </p:cNvPicPr>
          <p:nvPr/>
        </p:nvPicPr>
        <p:blipFill>
          <a:blip r:embed="rId4"/>
          <a:stretch>
            <a:fillRect/>
          </a:stretch>
        </p:blipFill>
        <p:spPr>
          <a:xfrm>
            <a:off x="5501747" y="1356873"/>
            <a:ext cx="3161077" cy="758831"/>
          </a:xfrm>
          <a:prstGeom prst="rect">
            <a:avLst/>
          </a:prstGeom>
        </p:spPr>
      </p:pic>
      <p:pic>
        <p:nvPicPr>
          <p:cNvPr id="5" name="Picture 4" descr="A screenshot of a chat&#10;&#10;Description automatically generated">
            <a:extLst>
              <a:ext uri="{FF2B5EF4-FFF2-40B4-BE49-F238E27FC236}">
                <a16:creationId xmlns:a16="http://schemas.microsoft.com/office/drawing/2014/main" id="{6F5411D3-A759-3A70-0E77-2FC032AD0C2F}"/>
              </a:ext>
            </a:extLst>
          </p:cNvPr>
          <p:cNvPicPr>
            <a:picLocks noChangeAspect="1"/>
          </p:cNvPicPr>
          <p:nvPr/>
        </p:nvPicPr>
        <p:blipFill>
          <a:blip r:embed="rId5"/>
          <a:stretch>
            <a:fillRect/>
          </a:stretch>
        </p:blipFill>
        <p:spPr>
          <a:xfrm>
            <a:off x="5420519" y="2454852"/>
            <a:ext cx="3411781" cy="2316255"/>
          </a:xfrm>
          <a:prstGeom prst="rect">
            <a:avLst/>
          </a:prstGeom>
        </p:spPr>
      </p:pic>
    </p:spTree>
    <p:extLst>
      <p:ext uri="{BB962C8B-B14F-4D97-AF65-F5344CB8AC3E}">
        <p14:creationId xmlns:p14="http://schemas.microsoft.com/office/powerpoint/2010/main" val="2598314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 Part 3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498224"/>
            <a:ext cx="3665940" cy="2147051"/>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Change the random value to wait 1 to 5 seconds</a:t>
            </a:r>
          </a:p>
          <a:p>
            <a:pPr lvl="0" algn="l" rtl="0">
              <a:spcBef>
                <a:spcPts val="0"/>
              </a:spcBef>
              <a:spcAft>
                <a:spcPts val="0"/>
              </a:spcAft>
              <a:buSzPts val="1800"/>
              <a:buFont typeface="Courier New" panose="02070309020205020404" pitchFamily="49" charset="0"/>
              <a:buChar char="o"/>
            </a:pPr>
            <a:r>
              <a:rPr lang="en-US" dirty="0"/>
              <a:t>Play your game and watch how the yellow arrow doesn’t always fall at the same time as the others</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4" name="Picture 3" descr="A screenshot of a chat&#10;&#10;Description automatically generated">
            <a:extLst>
              <a:ext uri="{FF2B5EF4-FFF2-40B4-BE49-F238E27FC236}">
                <a16:creationId xmlns:a16="http://schemas.microsoft.com/office/drawing/2014/main" id="{7F209D60-5189-35AC-799C-D3C798C0C87C}"/>
              </a:ext>
            </a:extLst>
          </p:cNvPr>
          <p:cNvPicPr>
            <a:picLocks noChangeAspect="1"/>
          </p:cNvPicPr>
          <p:nvPr/>
        </p:nvPicPr>
        <p:blipFill>
          <a:blip r:embed="rId3"/>
          <a:stretch>
            <a:fillRect/>
          </a:stretch>
        </p:blipFill>
        <p:spPr>
          <a:xfrm>
            <a:off x="4930139" y="1339215"/>
            <a:ext cx="3806527" cy="2465070"/>
          </a:xfrm>
          <a:prstGeom prst="rect">
            <a:avLst/>
          </a:prstGeom>
        </p:spPr>
      </p:pic>
    </p:spTree>
    <p:extLst>
      <p:ext uri="{BB962C8B-B14F-4D97-AF65-F5344CB8AC3E}">
        <p14:creationId xmlns:p14="http://schemas.microsoft.com/office/powerpoint/2010/main" val="143535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 Part 4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974626"/>
            <a:ext cx="3665940" cy="1476795"/>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Go to the Events category</a:t>
            </a:r>
          </a:p>
          <a:p>
            <a:pPr lvl="0" algn="l" rtl="0">
              <a:spcBef>
                <a:spcPts val="0"/>
              </a:spcBef>
              <a:spcAft>
                <a:spcPts val="0"/>
              </a:spcAft>
              <a:buSzPts val="1800"/>
              <a:buFont typeface="Courier New" panose="02070309020205020404" pitchFamily="49" charset="0"/>
              <a:buChar char="o"/>
            </a:pPr>
            <a:r>
              <a:rPr lang="en-US" dirty="0"/>
              <a:t>Find the </a:t>
            </a:r>
            <a:r>
              <a:rPr lang="en-US" b="1" dirty="0"/>
              <a:t>“When _____ clicked” </a:t>
            </a:r>
            <a:r>
              <a:rPr lang="en-US" dirty="0"/>
              <a:t>block</a:t>
            </a:r>
          </a:p>
          <a:p>
            <a:pPr lvl="0" algn="l" rtl="0">
              <a:spcBef>
                <a:spcPts val="0"/>
              </a:spcBef>
              <a:spcAft>
                <a:spcPts val="0"/>
              </a:spcAft>
              <a:buSzPts val="1800"/>
              <a:buFont typeface="Courier New" panose="02070309020205020404" pitchFamily="49" charset="0"/>
              <a:buChar char="o"/>
            </a:pPr>
            <a:r>
              <a:rPr lang="en-US" dirty="0"/>
              <a:t>Drag it your workspace.</a:t>
            </a:r>
            <a:endParaRPr dirty="0"/>
          </a:p>
          <a:p>
            <a:pPr marL="0" lvl="0" indent="0" algn="l" rtl="0">
              <a:spcBef>
                <a:spcPts val="1200"/>
              </a:spcBef>
              <a:spcAft>
                <a:spcPts val="1200"/>
              </a:spcAft>
              <a:buNone/>
            </a:pPr>
            <a:endParaRPr dirty="0"/>
          </a:p>
        </p:txBody>
      </p:sp>
      <p:pic>
        <p:nvPicPr>
          <p:cNvPr id="4" name="Picture 3" descr="A yellow object with a flag&#10;&#10;Description automatically generated">
            <a:extLst>
              <a:ext uri="{FF2B5EF4-FFF2-40B4-BE49-F238E27FC236}">
                <a16:creationId xmlns:a16="http://schemas.microsoft.com/office/drawing/2014/main" id="{CA3E2EF6-09CF-E957-3A3E-F99523623AF0}"/>
              </a:ext>
            </a:extLst>
          </p:cNvPr>
          <p:cNvPicPr>
            <a:picLocks noChangeAspect="1"/>
          </p:cNvPicPr>
          <p:nvPr/>
        </p:nvPicPr>
        <p:blipFill>
          <a:blip r:embed="rId3"/>
          <a:stretch>
            <a:fillRect/>
          </a:stretch>
        </p:blipFill>
        <p:spPr>
          <a:xfrm>
            <a:off x="5785765" y="1205053"/>
            <a:ext cx="2681288" cy="1161981"/>
          </a:xfrm>
          <a:prstGeom prst="rect">
            <a:avLst/>
          </a:prstGeom>
        </p:spPr>
      </p:pic>
      <p:pic>
        <p:nvPicPr>
          <p:cNvPr id="6" name="Picture 5" descr="A yellow circle with black text&#10;&#10;Description automatically generated">
            <a:extLst>
              <a:ext uri="{FF2B5EF4-FFF2-40B4-BE49-F238E27FC236}">
                <a16:creationId xmlns:a16="http://schemas.microsoft.com/office/drawing/2014/main" id="{502117B7-71BC-668C-5C92-586CEE12294C}"/>
              </a:ext>
            </a:extLst>
          </p:cNvPr>
          <p:cNvPicPr>
            <a:picLocks noChangeAspect="1"/>
          </p:cNvPicPr>
          <p:nvPr/>
        </p:nvPicPr>
        <p:blipFill>
          <a:blip r:embed="rId4"/>
          <a:stretch>
            <a:fillRect/>
          </a:stretch>
        </p:blipFill>
        <p:spPr>
          <a:xfrm>
            <a:off x="6537126" y="67767"/>
            <a:ext cx="1178566" cy="104362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8E016E9-0838-F02E-C87F-5698618886CF}"/>
              </a:ext>
            </a:extLst>
          </p:cNvPr>
          <p:cNvPicPr>
            <a:picLocks noChangeAspect="1"/>
          </p:cNvPicPr>
          <p:nvPr/>
        </p:nvPicPr>
        <p:blipFill>
          <a:blip r:embed="rId5"/>
          <a:stretch>
            <a:fillRect/>
          </a:stretch>
        </p:blipFill>
        <p:spPr>
          <a:xfrm>
            <a:off x="4789171" y="2713024"/>
            <a:ext cx="4161726" cy="1985452"/>
          </a:xfrm>
          <a:prstGeom prst="rect">
            <a:avLst/>
          </a:prstGeom>
        </p:spPr>
      </p:pic>
      <p:cxnSp>
        <p:nvCxnSpPr>
          <p:cNvPr id="4099" name="AutoShape 4">
            <a:extLst>
              <a:ext uri="{FF2B5EF4-FFF2-40B4-BE49-F238E27FC236}">
                <a16:creationId xmlns:a16="http://schemas.microsoft.com/office/drawing/2014/main" id="{3355CACF-006C-D7C4-89AF-D3D6C8F53519}"/>
              </a:ext>
            </a:extLst>
          </p:cNvPr>
          <p:cNvCxnSpPr>
            <a:cxnSpLocks noChangeShapeType="1"/>
          </p:cNvCxnSpPr>
          <p:nvPr/>
        </p:nvCxnSpPr>
        <p:spPr bwMode="auto">
          <a:xfrm>
            <a:off x="5407940" y="3080068"/>
            <a:ext cx="755650" cy="1873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9471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 Part 5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974626"/>
            <a:ext cx="3928830" cy="2060164"/>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US" dirty="0"/>
              <a:t>Go to the Variables category</a:t>
            </a:r>
          </a:p>
          <a:p>
            <a:pPr lvl="0" algn="l" rtl="0">
              <a:spcBef>
                <a:spcPts val="0"/>
              </a:spcBef>
              <a:spcAft>
                <a:spcPts val="0"/>
              </a:spcAft>
              <a:buSzPts val="1800"/>
              <a:buFont typeface="Courier New" panose="02070309020205020404" pitchFamily="49" charset="0"/>
              <a:buChar char="o"/>
            </a:pPr>
            <a:r>
              <a:rPr lang="en-US" dirty="0"/>
              <a:t>Find the </a:t>
            </a:r>
            <a:r>
              <a:rPr lang="en-US" b="1" dirty="0"/>
              <a:t>“Make a Variable” </a:t>
            </a:r>
            <a:r>
              <a:rPr lang="en-US" dirty="0"/>
              <a:t>block</a:t>
            </a:r>
          </a:p>
          <a:p>
            <a:pPr lvl="0" algn="l" rtl="0">
              <a:spcBef>
                <a:spcPts val="0"/>
              </a:spcBef>
              <a:spcAft>
                <a:spcPts val="0"/>
              </a:spcAft>
              <a:buSzPts val="1800"/>
              <a:buFont typeface="Courier New" panose="02070309020205020404" pitchFamily="49" charset="0"/>
              <a:buChar char="o"/>
            </a:pPr>
            <a:r>
              <a:rPr lang="en-US" dirty="0"/>
              <a:t>Enter “Score” as the name of your variable and select OK</a:t>
            </a:r>
            <a:endParaRPr dirty="0"/>
          </a:p>
          <a:p>
            <a:pPr marL="0" lvl="0" indent="0" algn="l" rtl="0">
              <a:spcBef>
                <a:spcPts val="1200"/>
              </a:spcBef>
              <a:spcAft>
                <a:spcPts val="1200"/>
              </a:spcAft>
              <a:buNone/>
            </a:pPr>
            <a:endParaRPr dirty="0"/>
          </a:p>
        </p:txBody>
      </p:sp>
      <p:pic>
        <p:nvPicPr>
          <p:cNvPr id="2" name="Picture 1" descr="A logo with a circle&#10;&#10;Description automatically generated">
            <a:extLst>
              <a:ext uri="{FF2B5EF4-FFF2-40B4-BE49-F238E27FC236}">
                <a16:creationId xmlns:a16="http://schemas.microsoft.com/office/drawing/2014/main" id="{0F71C094-BBF6-5CE3-A8F0-568F5A845F07}"/>
              </a:ext>
            </a:extLst>
          </p:cNvPr>
          <p:cNvPicPr>
            <a:picLocks noChangeAspect="1"/>
          </p:cNvPicPr>
          <p:nvPr/>
        </p:nvPicPr>
        <p:blipFill>
          <a:blip r:embed="rId3"/>
          <a:stretch>
            <a:fillRect/>
          </a:stretch>
        </p:blipFill>
        <p:spPr>
          <a:xfrm>
            <a:off x="6287501" y="202069"/>
            <a:ext cx="1165066" cy="909320"/>
          </a:xfrm>
          <a:prstGeom prst="rect">
            <a:avLst/>
          </a:prstGeom>
        </p:spPr>
      </p:pic>
      <p:pic>
        <p:nvPicPr>
          <p:cNvPr id="3" name="Picture 2">
            <a:extLst>
              <a:ext uri="{FF2B5EF4-FFF2-40B4-BE49-F238E27FC236}">
                <a16:creationId xmlns:a16="http://schemas.microsoft.com/office/drawing/2014/main" id="{EAF0B6F6-AB1F-B6EE-3678-BB891A7BBDCC}"/>
              </a:ext>
            </a:extLst>
          </p:cNvPr>
          <p:cNvPicPr>
            <a:picLocks noChangeAspect="1"/>
          </p:cNvPicPr>
          <p:nvPr/>
        </p:nvPicPr>
        <p:blipFill>
          <a:blip r:embed="rId4"/>
          <a:stretch>
            <a:fillRect/>
          </a:stretch>
        </p:blipFill>
        <p:spPr>
          <a:xfrm>
            <a:off x="4789171" y="1177205"/>
            <a:ext cx="4222956" cy="1138555"/>
          </a:xfrm>
          <a:prstGeom prst="rect">
            <a:avLst/>
          </a:prstGeom>
        </p:spPr>
      </p:pic>
      <p:pic>
        <p:nvPicPr>
          <p:cNvPr id="5" name="Picture 4" descr="A screenshot of a test&#10;&#10;Description automatically generated">
            <a:extLst>
              <a:ext uri="{FF2B5EF4-FFF2-40B4-BE49-F238E27FC236}">
                <a16:creationId xmlns:a16="http://schemas.microsoft.com/office/drawing/2014/main" id="{1B10870A-A77D-1E3F-0E92-D79D3AE67518}"/>
              </a:ext>
            </a:extLst>
          </p:cNvPr>
          <p:cNvPicPr>
            <a:picLocks noChangeAspect="1"/>
          </p:cNvPicPr>
          <p:nvPr/>
        </p:nvPicPr>
        <p:blipFill>
          <a:blip r:embed="rId5"/>
          <a:stretch>
            <a:fillRect/>
          </a:stretch>
        </p:blipFill>
        <p:spPr>
          <a:xfrm>
            <a:off x="5440682" y="2542473"/>
            <a:ext cx="3051808" cy="2410770"/>
          </a:xfrm>
          <a:prstGeom prst="rect">
            <a:avLst/>
          </a:prstGeom>
        </p:spPr>
      </p:pic>
    </p:spTree>
    <p:extLst>
      <p:ext uri="{BB962C8B-B14F-4D97-AF65-F5344CB8AC3E}">
        <p14:creationId xmlns:p14="http://schemas.microsoft.com/office/powerpoint/2010/main" val="4098262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Difficulty – Part 6</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0" name="Google Shape;13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1200"/>
              </a:spcBef>
              <a:spcAft>
                <a:spcPts val="0"/>
              </a:spcAft>
              <a:buFont typeface="Courier New" panose="02070309020205020404" pitchFamily="49" charset="0"/>
              <a:buChar char="o"/>
            </a:pPr>
            <a:r>
              <a:rPr lang="en-US" dirty="0"/>
              <a:t>After your new variable has been created, you should see that new blocks have been created, and a score card will appear at the top of your background</a:t>
            </a:r>
            <a:endParaRPr dirty="0"/>
          </a:p>
        </p:txBody>
      </p:sp>
      <p:pic>
        <p:nvPicPr>
          <p:cNvPr id="6" name="Picture 5" descr="A screenshot of a game&#10;&#10;Description automatically generated">
            <a:extLst>
              <a:ext uri="{FF2B5EF4-FFF2-40B4-BE49-F238E27FC236}">
                <a16:creationId xmlns:a16="http://schemas.microsoft.com/office/drawing/2014/main" id="{2A5F1874-47DF-2F9B-9161-158B6DA4BE4E}"/>
              </a:ext>
            </a:extLst>
          </p:cNvPr>
          <p:cNvPicPr>
            <a:picLocks noChangeAspect="1"/>
          </p:cNvPicPr>
          <p:nvPr/>
        </p:nvPicPr>
        <p:blipFill>
          <a:blip r:embed="rId3"/>
          <a:stretch>
            <a:fillRect/>
          </a:stretch>
        </p:blipFill>
        <p:spPr>
          <a:xfrm>
            <a:off x="1768655" y="2297430"/>
            <a:ext cx="2127574" cy="2271445"/>
          </a:xfrm>
          <a:prstGeom prst="rect">
            <a:avLst/>
          </a:prstGeom>
        </p:spPr>
      </p:pic>
      <p:pic>
        <p:nvPicPr>
          <p:cNvPr id="7" name="Picture 6">
            <a:extLst>
              <a:ext uri="{FF2B5EF4-FFF2-40B4-BE49-F238E27FC236}">
                <a16:creationId xmlns:a16="http://schemas.microsoft.com/office/drawing/2014/main" id="{88572701-3CCC-BB34-C40E-6457A9CB3E29}"/>
              </a:ext>
            </a:extLst>
          </p:cNvPr>
          <p:cNvPicPr>
            <a:picLocks noChangeAspect="1"/>
          </p:cNvPicPr>
          <p:nvPr/>
        </p:nvPicPr>
        <p:blipFill>
          <a:blip r:embed="rId4"/>
          <a:stretch>
            <a:fillRect/>
          </a:stretch>
        </p:blipFill>
        <p:spPr>
          <a:xfrm>
            <a:off x="4652010" y="3083560"/>
            <a:ext cx="2520742" cy="6991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Add Difficulty – Part 7</a:t>
            </a:r>
            <a:endParaRPr dirty="0"/>
          </a:p>
        </p:txBody>
      </p:sp>
      <p:sp>
        <p:nvSpPr>
          <p:cNvPr id="112" name="Google Shape;112;p22"/>
          <p:cNvSpPr txBox="1">
            <a:spLocks noGrp="1"/>
          </p:cNvSpPr>
          <p:nvPr>
            <p:ph type="body" idx="1"/>
          </p:nvPr>
        </p:nvSpPr>
        <p:spPr>
          <a:xfrm>
            <a:off x="297587" y="1354323"/>
            <a:ext cx="5092924" cy="243485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285750" lvl="0" indent="-285750" algn="l" rtl="0">
              <a:spcBef>
                <a:spcPts val="1200"/>
              </a:spcBef>
              <a:spcAft>
                <a:spcPts val="0"/>
              </a:spcAft>
              <a:buFont typeface="Courier New" panose="02070309020205020404" pitchFamily="49" charset="0"/>
              <a:buChar char="o"/>
            </a:pPr>
            <a:r>
              <a:rPr lang="en" dirty="0"/>
              <a:t>o   Drag the </a:t>
            </a:r>
            <a:r>
              <a:rPr lang="en" b="1" dirty="0"/>
              <a:t>“Set _____ to ___” </a:t>
            </a:r>
            <a:r>
              <a:rPr lang="en" dirty="0"/>
              <a:t>to your work area and place it under the </a:t>
            </a:r>
            <a:r>
              <a:rPr lang="en" b="1" dirty="0"/>
              <a:t>“When _____ clicked” </a:t>
            </a:r>
            <a:r>
              <a:rPr lang="en" dirty="0"/>
              <a:t>block</a:t>
            </a:r>
          </a:p>
          <a:p>
            <a:pPr marL="285750" lvl="0" indent="-285750" algn="l" rtl="0">
              <a:spcBef>
                <a:spcPts val="1200"/>
              </a:spcBef>
              <a:spcAft>
                <a:spcPts val="0"/>
              </a:spcAft>
              <a:buFont typeface="Courier New" panose="02070309020205020404" pitchFamily="49" charset="0"/>
              <a:buChar char="o"/>
            </a:pPr>
            <a:r>
              <a:rPr lang="en" dirty="0"/>
              <a:t>This is to make sure that everytime the user starts a new game, they start at zero</a:t>
            </a:r>
          </a:p>
        </p:txBody>
      </p:sp>
      <p:pic>
        <p:nvPicPr>
          <p:cNvPr id="2" name="Picture 1" descr="A screenshot of a computer screen&#10;&#10;Description automatically generated">
            <a:extLst>
              <a:ext uri="{FF2B5EF4-FFF2-40B4-BE49-F238E27FC236}">
                <a16:creationId xmlns:a16="http://schemas.microsoft.com/office/drawing/2014/main" id="{35EEB416-3FE3-8527-5204-29B6EC86394B}"/>
              </a:ext>
            </a:extLst>
          </p:cNvPr>
          <p:cNvPicPr>
            <a:picLocks noChangeAspect="1"/>
          </p:cNvPicPr>
          <p:nvPr/>
        </p:nvPicPr>
        <p:blipFill>
          <a:blip r:embed="rId3"/>
          <a:stretch>
            <a:fillRect/>
          </a:stretch>
        </p:blipFill>
        <p:spPr>
          <a:xfrm>
            <a:off x="5390511" y="1697355"/>
            <a:ext cx="3614668" cy="2091822"/>
          </a:xfrm>
          <a:prstGeom prst="rect">
            <a:avLst/>
          </a:prstGeom>
        </p:spPr>
      </p:pic>
    </p:spTree>
    <p:extLst>
      <p:ext uri="{BB962C8B-B14F-4D97-AF65-F5344CB8AC3E}">
        <p14:creationId xmlns:p14="http://schemas.microsoft.com/office/powerpoint/2010/main" val="288227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29873"/>
            <a:ext cx="8520600" cy="5727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dirty="0"/>
              <a:t>    The Creators!</a:t>
            </a:r>
            <a:endParaRPr dirty="0"/>
          </a:p>
        </p:txBody>
      </p:sp>
      <p:pic>
        <p:nvPicPr>
          <p:cNvPr id="87" name="Google Shape;87;p18"/>
          <p:cNvPicPr preferRelativeResize="0"/>
          <p:nvPr/>
        </p:nvPicPr>
        <p:blipFill>
          <a:blip r:embed="rId3">
            <a:alphaModFix/>
          </a:blip>
          <a:stretch>
            <a:fillRect/>
          </a:stretch>
        </p:blipFill>
        <p:spPr>
          <a:xfrm>
            <a:off x="2011099" y="722170"/>
            <a:ext cx="5121802" cy="3841352"/>
          </a:xfrm>
          <a:prstGeom prst="rect">
            <a:avLst/>
          </a:prstGeom>
          <a:noFill/>
          <a:ln>
            <a:noFill/>
          </a:ln>
        </p:spPr>
      </p:pic>
      <p:sp>
        <p:nvSpPr>
          <p:cNvPr id="3" name="TextBox 2">
            <a:extLst>
              <a:ext uri="{FF2B5EF4-FFF2-40B4-BE49-F238E27FC236}">
                <a16:creationId xmlns:a16="http://schemas.microsoft.com/office/drawing/2014/main" id="{22ACF6C0-5137-A744-5F03-86DC8C8849ED}"/>
              </a:ext>
            </a:extLst>
          </p:cNvPr>
          <p:cNvSpPr txBox="1"/>
          <p:nvPr/>
        </p:nvSpPr>
        <p:spPr>
          <a:xfrm>
            <a:off x="0" y="4652017"/>
            <a:ext cx="9144000" cy="707886"/>
          </a:xfrm>
          <a:prstGeom prst="rect">
            <a:avLst/>
          </a:prstGeom>
          <a:noFill/>
        </p:spPr>
        <p:txBody>
          <a:bodyPr wrap="square" rtlCol="0">
            <a:spAutoFit/>
          </a:bodyPr>
          <a:lstStyle/>
          <a:p>
            <a:pPr algn="ctr"/>
            <a:r>
              <a:rPr lang="en-US" sz="2000" dirty="0"/>
              <a:t>Sterling Abrams, Anh Thu Nguyen, Jared Alt </a:t>
            </a:r>
          </a:p>
          <a:p>
            <a:pPr algn="ctr"/>
            <a:endParaRPr lang="en-US" sz="2000" dirty="0"/>
          </a:p>
        </p:txBody>
      </p:sp>
      <p:sp>
        <p:nvSpPr>
          <p:cNvPr id="4" name="TextBox 3">
            <a:extLst>
              <a:ext uri="{FF2B5EF4-FFF2-40B4-BE49-F238E27FC236}">
                <a16:creationId xmlns:a16="http://schemas.microsoft.com/office/drawing/2014/main" id="{3AEDC01E-504F-EC83-5159-EFD604063E8D}"/>
              </a:ext>
            </a:extLst>
          </p:cNvPr>
          <p:cNvSpPr txBox="1"/>
          <p:nvPr/>
        </p:nvSpPr>
        <p:spPr>
          <a:xfrm>
            <a:off x="3757492" y="4498128"/>
            <a:ext cx="1629015" cy="307777"/>
          </a:xfrm>
          <a:prstGeom prst="rect">
            <a:avLst/>
          </a:prstGeom>
          <a:noFill/>
        </p:spPr>
        <p:txBody>
          <a:bodyPr wrap="square" rtlCol="0">
            <a:spAutoFit/>
          </a:bodyPr>
          <a:lstStyle/>
          <a:p>
            <a:r>
              <a:rPr lang="en-US" dirty="0"/>
              <a:t>From left to right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Add Difficulty – Part 8</a:t>
            </a:r>
            <a:endParaRPr dirty="0"/>
          </a:p>
        </p:txBody>
      </p:sp>
      <p:sp>
        <p:nvSpPr>
          <p:cNvPr id="112" name="Google Shape;112;p22"/>
          <p:cNvSpPr txBox="1">
            <a:spLocks noGrp="1"/>
          </p:cNvSpPr>
          <p:nvPr>
            <p:ph type="body" idx="1"/>
          </p:nvPr>
        </p:nvSpPr>
        <p:spPr>
          <a:xfrm>
            <a:off x="297587" y="1818102"/>
            <a:ext cx="4274413" cy="207295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285750" lvl="0" indent="-285750" algn="l" rtl="0">
              <a:spcBef>
                <a:spcPts val="1200"/>
              </a:spcBef>
              <a:spcAft>
                <a:spcPts val="0"/>
              </a:spcAft>
              <a:buFont typeface="Courier New" panose="02070309020205020404" pitchFamily="49" charset="0"/>
              <a:buChar char="o"/>
            </a:pPr>
            <a:r>
              <a:rPr lang="en" dirty="0"/>
              <a:t>Select your yellow arrow by clciking the sprite at the bottom of the page.</a:t>
            </a:r>
          </a:p>
        </p:txBody>
      </p:sp>
      <p:pic>
        <p:nvPicPr>
          <p:cNvPr id="3" name="Picture 2" descr="A screenshot of a computer&#10;&#10;Description automatically generated">
            <a:extLst>
              <a:ext uri="{FF2B5EF4-FFF2-40B4-BE49-F238E27FC236}">
                <a16:creationId xmlns:a16="http://schemas.microsoft.com/office/drawing/2014/main" id="{30DAC0B8-6A99-7C22-7109-94A94844F9EB}"/>
              </a:ext>
            </a:extLst>
          </p:cNvPr>
          <p:cNvPicPr>
            <a:picLocks noChangeAspect="1"/>
          </p:cNvPicPr>
          <p:nvPr/>
        </p:nvPicPr>
        <p:blipFill>
          <a:blip r:embed="rId3"/>
          <a:stretch>
            <a:fillRect/>
          </a:stretch>
        </p:blipFill>
        <p:spPr>
          <a:xfrm>
            <a:off x="4572000" y="1800951"/>
            <a:ext cx="4320950" cy="2072957"/>
          </a:xfrm>
          <a:prstGeom prst="rect">
            <a:avLst/>
          </a:prstGeom>
        </p:spPr>
      </p:pic>
    </p:spTree>
    <p:extLst>
      <p:ext uri="{BB962C8B-B14F-4D97-AF65-F5344CB8AC3E}">
        <p14:creationId xmlns:p14="http://schemas.microsoft.com/office/powerpoint/2010/main" val="4161619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Add Difficulty – Part 9</a:t>
            </a:r>
            <a:endParaRPr dirty="0"/>
          </a:p>
        </p:txBody>
      </p:sp>
      <p:sp>
        <p:nvSpPr>
          <p:cNvPr id="112" name="Google Shape;112;p22"/>
          <p:cNvSpPr txBox="1">
            <a:spLocks noGrp="1"/>
          </p:cNvSpPr>
          <p:nvPr>
            <p:ph type="body" idx="1"/>
          </p:nvPr>
        </p:nvSpPr>
        <p:spPr>
          <a:xfrm>
            <a:off x="311700" y="1257300"/>
            <a:ext cx="4557480" cy="273177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endParaRPr dirty="0"/>
          </a:p>
          <a:p>
            <a:pPr marL="0" lvl="0" indent="0" algn="l" rtl="0">
              <a:spcBef>
                <a:spcPts val="1200"/>
              </a:spcBef>
              <a:spcAft>
                <a:spcPts val="0"/>
              </a:spcAft>
              <a:buNone/>
            </a:pPr>
            <a:r>
              <a:rPr lang="en" dirty="0"/>
              <a:t>o   Go to the Variables category </a:t>
            </a:r>
          </a:p>
          <a:p>
            <a:pPr marL="285750" lvl="0" indent="-285750" algn="l" rtl="0">
              <a:spcBef>
                <a:spcPts val="1200"/>
              </a:spcBef>
              <a:spcAft>
                <a:spcPts val="0"/>
              </a:spcAft>
              <a:buFont typeface="Courier New" panose="02070309020205020404" pitchFamily="49" charset="0"/>
              <a:buChar char="o"/>
            </a:pPr>
            <a:r>
              <a:rPr lang="en-US" dirty="0"/>
              <a:t>Grab the first </a:t>
            </a:r>
            <a:r>
              <a:rPr lang="en-US" b="1" dirty="0"/>
              <a:t>“Change _______ by ____” </a:t>
            </a:r>
            <a:r>
              <a:rPr lang="en-US" dirty="0"/>
              <a:t>block.</a:t>
            </a:r>
          </a:p>
          <a:p>
            <a:pPr marL="285750" lvl="0" indent="-285750" algn="l" rtl="0">
              <a:spcBef>
                <a:spcPts val="1200"/>
              </a:spcBef>
              <a:spcAft>
                <a:spcPts val="0"/>
              </a:spcAft>
              <a:buFont typeface="Courier New" panose="02070309020205020404" pitchFamily="49" charset="0"/>
              <a:buChar char="o"/>
            </a:pPr>
            <a:r>
              <a:rPr lang="en-US" dirty="0"/>
              <a:t>Drag the block to your work area and place it underneath the </a:t>
            </a:r>
            <a:r>
              <a:rPr lang="en-US" b="1" dirty="0"/>
              <a:t>“If touching ________ ?”</a:t>
            </a:r>
            <a:r>
              <a:rPr lang="en-US" dirty="0"/>
              <a:t> block, but above the </a:t>
            </a:r>
            <a:r>
              <a:rPr lang="en-US" b="1" dirty="0"/>
              <a:t>“Delete this clone”</a:t>
            </a:r>
            <a:endParaRPr b="1" dirty="0"/>
          </a:p>
        </p:txBody>
      </p:sp>
      <p:pic>
        <p:nvPicPr>
          <p:cNvPr id="2" name="Picture 1" descr="A logo with a circle&#10;&#10;Description automatically generated">
            <a:extLst>
              <a:ext uri="{FF2B5EF4-FFF2-40B4-BE49-F238E27FC236}">
                <a16:creationId xmlns:a16="http://schemas.microsoft.com/office/drawing/2014/main" id="{51BBE11A-0823-D9FB-A826-2C6536895807}"/>
              </a:ext>
            </a:extLst>
          </p:cNvPr>
          <p:cNvPicPr>
            <a:picLocks noChangeAspect="1"/>
          </p:cNvPicPr>
          <p:nvPr/>
        </p:nvPicPr>
        <p:blipFill>
          <a:blip r:embed="rId3"/>
          <a:stretch>
            <a:fillRect/>
          </a:stretch>
        </p:blipFill>
        <p:spPr>
          <a:xfrm>
            <a:off x="6303010" y="135234"/>
            <a:ext cx="1320800" cy="1030868"/>
          </a:xfrm>
          <a:prstGeom prst="rect">
            <a:avLst/>
          </a:prstGeom>
        </p:spPr>
      </p:pic>
      <p:pic>
        <p:nvPicPr>
          <p:cNvPr id="3" name="Picture 2" descr="A orange rectangle with white text&#10;&#10;Description automatically generated">
            <a:extLst>
              <a:ext uri="{FF2B5EF4-FFF2-40B4-BE49-F238E27FC236}">
                <a16:creationId xmlns:a16="http://schemas.microsoft.com/office/drawing/2014/main" id="{901AC52C-A95E-6DB2-F635-A2021B6A7D7C}"/>
              </a:ext>
            </a:extLst>
          </p:cNvPr>
          <p:cNvPicPr>
            <a:picLocks noChangeAspect="1"/>
          </p:cNvPicPr>
          <p:nvPr/>
        </p:nvPicPr>
        <p:blipFill>
          <a:blip r:embed="rId4"/>
          <a:stretch>
            <a:fillRect/>
          </a:stretch>
        </p:blipFill>
        <p:spPr>
          <a:xfrm>
            <a:off x="5460754" y="1617408"/>
            <a:ext cx="3112770" cy="8153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481EA46-6652-3265-F253-7C54FDEFFBC7}"/>
              </a:ext>
            </a:extLst>
          </p:cNvPr>
          <p:cNvPicPr>
            <a:picLocks noChangeAspect="1"/>
          </p:cNvPicPr>
          <p:nvPr/>
        </p:nvPicPr>
        <p:blipFill>
          <a:blip r:embed="rId5"/>
          <a:stretch>
            <a:fillRect/>
          </a:stretch>
        </p:blipFill>
        <p:spPr>
          <a:xfrm>
            <a:off x="5460754" y="2657297"/>
            <a:ext cx="3112770" cy="2160852"/>
          </a:xfrm>
          <a:prstGeom prst="rect">
            <a:avLst/>
          </a:prstGeom>
        </p:spPr>
      </p:pic>
    </p:spTree>
    <p:extLst>
      <p:ext uri="{BB962C8B-B14F-4D97-AF65-F5344CB8AC3E}">
        <p14:creationId xmlns:p14="http://schemas.microsoft.com/office/powerpoint/2010/main" val="19731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1" descr="A screenshot of a video chat&#10;&#10;Description automatically generated">
            <a:extLst>
              <a:ext uri="{FF2B5EF4-FFF2-40B4-BE49-F238E27FC236}">
                <a16:creationId xmlns:a16="http://schemas.microsoft.com/office/drawing/2014/main" id="{5FDEFCF6-BA3F-3CE2-DEA2-FF7C043C8402}"/>
              </a:ext>
            </a:extLst>
          </p:cNvPr>
          <p:cNvPicPr>
            <a:picLocks noChangeAspect="1"/>
          </p:cNvPicPr>
          <p:nvPr/>
        </p:nvPicPr>
        <p:blipFill>
          <a:blip r:embed="rId3"/>
          <a:stretch>
            <a:fillRect/>
          </a:stretch>
        </p:blipFill>
        <p:spPr>
          <a:xfrm>
            <a:off x="2554434" y="2542702"/>
            <a:ext cx="4627783" cy="2219642"/>
          </a:xfrm>
          <a:prstGeom prst="rect">
            <a:avLst/>
          </a:prstGeom>
        </p:spPr>
      </p:pic>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Your turn</a:t>
            </a:r>
            <a:endParaRPr dirty="0"/>
          </a:p>
        </p:txBody>
      </p:sp>
      <p:sp>
        <p:nvSpPr>
          <p:cNvPr id="118" name="Google Shape;118;p23"/>
          <p:cNvSpPr txBox="1">
            <a:spLocks noGrp="1"/>
          </p:cNvSpPr>
          <p:nvPr>
            <p:ph type="body" idx="1"/>
          </p:nvPr>
        </p:nvSpPr>
        <p:spPr>
          <a:xfrm>
            <a:off x="311699" y="1152475"/>
            <a:ext cx="8579539" cy="1546120"/>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Courier New" panose="02070309020205020404" pitchFamily="49" charset="0"/>
              <a:buChar char="o"/>
            </a:pPr>
            <a:r>
              <a:rPr lang="en" dirty="0"/>
              <a:t>If your code works, congratulations you are al</a:t>
            </a:r>
            <a:r>
              <a:rPr lang="en-US" dirty="0"/>
              <a:t>most </a:t>
            </a:r>
            <a:r>
              <a:rPr lang="en" dirty="0"/>
              <a:t>finished with your game. You will need to add the random variables and the change score block to each of your other arrows</a:t>
            </a:r>
          </a:p>
        </p:txBody>
      </p:sp>
      <p:sp>
        <p:nvSpPr>
          <p:cNvPr id="6" name="Oval 5">
            <a:extLst>
              <a:ext uri="{FF2B5EF4-FFF2-40B4-BE49-F238E27FC236}">
                <a16:creationId xmlns:a16="http://schemas.microsoft.com/office/drawing/2014/main" id="{CAD30752-5587-3641-3A55-56814494530D}"/>
              </a:ext>
            </a:extLst>
          </p:cNvPr>
          <p:cNvSpPr>
            <a:spLocks noChangeArrowheads="1"/>
          </p:cNvSpPr>
          <p:nvPr/>
        </p:nvSpPr>
        <p:spPr bwMode="auto">
          <a:xfrm>
            <a:off x="5241075" y="2676291"/>
            <a:ext cx="367030" cy="311785"/>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 name="Oval 6">
            <a:extLst>
              <a:ext uri="{FF2B5EF4-FFF2-40B4-BE49-F238E27FC236}">
                <a16:creationId xmlns:a16="http://schemas.microsoft.com/office/drawing/2014/main" id="{4CFA2729-440B-7EDF-CEC0-74D1D2F59FA8}"/>
              </a:ext>
            </a:extLst>
          </p:cNvPr>
          <p:cNvSpPr>
            <a:spLocks noChangeArrowheads="1"/>
          </p:cNvSpPr>
          <p:nvPr/>
        </p:nvSpPr>
        <p:spPr bwMode="auto">
          <a:xfrm>
            <a:off x="5835807" y="4386146"/>
            <a:ext cx="364272" cy="312329"/>
          </a:xfrm>
          <a:prstGeom prst="ellipse">
            <a:avLst/>
          </a:prstGeom>
          <a:noFill/>
          <a:ln w="254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180336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Your turn – Part 2</a:t>
            </a:r>
            <a:endParaRPr dirty="0"/>
          </a:p>
        </p:txBody>
      </p:sp>
      <p:sp>
        <p:nvSpPr>
          <p:cNvPr id="118" name="Google Shape;118;p23"/>
          <p:cNvSpPr txBox="1">
            <a:spLocks noGrp="1"/>
          </p:cNvSpPr>
          <p:nvPr>
            <p:ph type="body" idx="1"/>
          </p:nvPr>
        </p:nvSpPr>
        <p:spPr>
          <a:xfrm>
            <a:off x="2212274" y="1017725"/>
            <a:ext cx="4719452" cy="2126426"/>
          </a:xfrm>
          <a:prstGeom prst="rect">
            <a:avLst/>
          </a:prstGeom>
        </p:spPr>
        <p:txBody>
          <a:bodyPr spcFirstLastPara="1" wrap="square" lIns="91425" tIns="91425" rIns="91425" bIns="91425" anchor="t" anchorCtr="0">
            <a:normAutofit/>
          </a:bodyPr>
          <a:lstStyle/>
          <a:p>
            <a:pPr marL="114300" indent="0" algn="ctr">
              <a:buNone/>
            </a:pPr>
            <a:r>
              <a:rPr lang="en" dirty="0"/>
              <a:t>When you are done change some of the numbers in the game to make it difficult or easier</a:t>
            </a:r>
          </a:p>
          <a:p>
            <a:pPr algn="ctr">
              <a:buFont typeface="Courier New" panose="02070309020205020404" pitchFamily="49" charset="0"/>
              <a:buChar char="o"/>
            </a:pPr>
            <a:endParaRPr lang="en" dirty="0"/>
          </a:p>
          <a:p>
            <a:pPr marL="114300" indent="0" algn="ctr">
              <a:buNone/>
            </a:pPr>
            <a:r>
              <a:rPr lang="en" dirty="0"/>
              <a:t>Happy Coding!</a:t>
            </a:r>
          </a:p>
        </p:txBody>
      </p:sp>
      <p:pic>
        <p:nvPicPr>
          <p:cNvPr id="6" name="Picture 5">
            <a:extLst>
              <a:ext uri="{FF2B5EF4-FFF2-40B4-BE49-F238E27FC236}">
                <a16:creationId xmlns:a16="http://schemas.microsoft.com/office/drawing/2014/main" id="{3B61EA85-76AC-3A42-294E-C62A224BC326}"/>
              </a:ext>
            </a:extLst>
          </p:cNvPr>
          <p:cNvPicPr>
            <a:picLocks noChangeAspect="1"/>
          </p:cNvPicPr>
          <p:nvPr/>
        </p:nvPicPr>
        <p:blipFill>
          <a:blip r:embed="rId3"/>
          <a:stretch>
            <a:fillRect/>
          </a:stretch>
        </p:blipFill>
        <p:spPr>
          <a:xfrm>
            <a:off x="3341267" y="2735302"/>
            <a:ext cx="2716633" cy="2218728"/>
          </a:xfrm>
          <a:prstGeom prst="rect">
            <a:avLst/>
          </a:prstGeom>
        </p:spPr>
      </p:pic>
    </p:spTree>
    <p:extLst>
      <p:ext uri="{BB962C8B-B14F-4D97-AF65-F5344CB8AC3E}">
        <p14:creationId xmlns:p14="http://schemas.microsoft.com/office/powerpoint/2010/main" val="41475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Meet The Creators (Cont)</a:t>
            </a:r>
            <a:endParaRPr dirty="0"/>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t>Jared: </a:t>
            </a:r>
            <a:endParaRPr dirty="0"/>
          </a:p>
          <a:p>
            <a:pPr lvl="0" algn="l" rtl="0">
              <a:spcBef>
                <a:spcPts val="1200"/>
              </a:spcBef>
              <a:spcAft>
                <a:spcPts val="0"/>
              </a:spcAft>
              <a:buSzPts val="1800"/>
              <a:buFont typeface="Courier New" panose="02070309020205020404" pitchFamily="49" charset="0"/>
              <a:buChar char="o"/>
            </a:pPr>
            <a:r>
              <a:rPr lang="en" dirty="0"/>
              <a:t>Software Development student </a:t>
            </a:r>
            <a:endParaRPr dirty="0"/>
          </a:p>
          <a:p>
            <a:pPr lvl="0" algn="l" rtl="0">
              <a:spcBef>
                <a:spcPts val="0"/>
              </a:spcBef>
              <a:spcAft>
                <a:spcPts val="0"/>
              </a:spcAft>
              <a:buSzPts val="1800"/>
              <a:buFont typeface="Courier New" panose="02070309020205020404" pitchFamily="49" charset="0"/>
              <a:buChar char="o"/>
            </a:pPr>
            <a:r>
              <a:rPr lang="en" dirty="0"/>
              <a:t>No formal coding experience until this project</a:t>
            </a:r>
            <a:endParaRPr dirty="0"/>
          </a:p>
          <a:p>
            <a:pPr marL="0" lvl="0" indent="0" algn="l" rtl="0">
              <a:spcBef>
                <a:spcPts val="1200"/>
              </a:spcBef>
              <a:spcAft>
                <a:spcPts val="0"/>
              </a:spcAft>
              <a:buNone/>
            </a:pPr>
            <a:r>
              <a:rPr lang="en" dirty="0"/>
              <a:t>Sterling:</a:t>
            </a:r>
            <a:endParaRPr dirty="0"/>
          </a:p>
          <a:p>
            <a:pPr lvl="0" algn="l" rtl="0">
              <a:spcBef>
                <a:spcPts val="1200"/>
              </a:spcBef>
              <a:spcAft>
                <a:spcPts val="0"/>
              </a:spcAft>
              <a:buSzPts val="1800"/>
              <a:buFont typeface="Courier New" panose="02070309020205020404" pitchFamily="49" charset="0"/>
              <a:buChar char="o"/>
            </a:pPr>
            <a:r>
              <a:rPr lang="en" dirty="0"/>
              <a:t>Digital media student</a:t>
            </a:r>
            <a:endParaRPr dirty="0"/>
          </a:p>
          <a:p>
            <a:pPr lvl="0" algn="l" rtl="0">
              <a:spcBef>
                <a:spcPts val="0"/>
              </a:spcBef>
              <a:spcAft>
                <a:spcPts val="0"/>
              </a:spcAft>
              <a:buSzPts val="1800"/>
              <a:buFont typeface="Courier New" panose="02070309020205020404" pitchFamily="49" charset="0"/>
              <a:buChar char="o"/>
            </a:pPr>
            <a:r>
              <a:rPr lang="en" dirty="0"/>
              <a:t>Advanced Scratch programing experience</a:t>
            </a:r>
            <a:endParaRPr dirty="0"/>
          </a:p>
          <a:p>
            <a:pPr marL="0" lvl="0" indent="0" algn="l" rtl="0">
              <a:spcBef>
                <a:spcPts val="1200"/>
              </a:spcBef>
              <a:spcAft>
                <a:spcPts val="0"/>
              </a:spcAft>
              <a:buNone/>
            </a:pPr>
            <a:r>
              <a:rPr lang="en" dirty="0"/>
              <a:t>Anh Thu:</a:t>
            </a:r>
            <a:endParaRPr dirty="0"/>
          </a:p>
          <a:p>
            <a:pPr lvl="0" algn="l" rtl="0">
              <a:spcBef>
                <a:spcPts val="1200"/>
              </a:spcBef>
              <a:spcAft>
                <a:spcPts val="0"/>
              </a:spcAft>
              <a:buSzPts val="1800"/>
              <a:buFont typeface="Courier New" panose="02070309020205020404" pitchFamily="49" charset="0"/>
              <a:buChar char="o"/>
            </a:pPr>
            <a:r>
              <a:rPr lang="en" dirty="0"/>
              <a:t>Software Development international student</a:t>
            </a:r>
            <a:endParaRPr dirty="0"/>
          </a:p>
          <a:p>
            <a:pPr lvl="0" algn="l" rtl="0">
              <a:spcBef>
                <a:spcPts val="0"/>
              </a:spcBef>
              <a:spcAft>
                <a:spcPts val="0"/>
              </a:spcAft>
              <a:buSzPts val="1800"/>
              <a:buFont typeface="Courier New" panose="02070309020205020404" pitchFamily="49" charset="0"/>
              <a:buChar char="o"/>
            </a:pPr>
            <a:r>
              <a:rPr lang="en" dirty="0"/>
              <a:t>Intermediate in Java, C++, Scratch, Tynker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Download Starter File</a:t>
            </a:r>
            <a:endParaRPr dirty="0"/>
          </a:p>
        </p:txBody>
      </p:sp>
      <p:sp>
        <p:nvSpPr>
          <p:cNvPr id="106" name="Google Shape;106;p21"/>
          <p:cNvSpPr txBox="1">
            <a:spLocks noGrp="1"/>
          </p:cNvSpPr>
          <p:nvPr>
            <p:ph type="body" idx="1"/>
          </p:nvPr>
        </p:nvSpPr>
        <p:spPr>
          <a:xfrm>
            <a:off x="311700" y="1152475"/>
            <a:ext cx="8520600" cy="1682165"/>
          </a:xfrm>
          <a:prstGeom prst="rect">
            <a:avLst/>
          </a:prstGeom>
        </p:spPr>
        <p:txBody>
          <a:bodyPr spcFirstLastPara="1" wrap="square" lIns="91425" tIns="91425" rIns="91425" bIns="91425" anchor="t" anchorCtr="0">
            <a:normAutofit lnSpcReduction="10000"/>
          </a:bodyPr>
          <a:lstStyle/>
          <a:p>
            <a:pPr lvl="0" algn="l" rtl="0">
              <a:spcBef>
                <a:spcPts val="0"/>
              </a:spcBef>
              <a:spcAft>
                <a:spcPts val="0"/>
              </a:spcAft>
              <a:buSzPts val="1800"/>
              <a:buFont typeface="Courier New" panose="02070309020205020404" pitchFamily="49" charset="0"/>
              <a:buChar char="o"/>
            </a:pPr>
            <a:r>
              <a:rPr lang="en-US" dirty="0"/>
              <a:t>Go to GitHub: </a:t>
            </a:r>
            <a:r>
              <a:rPr lang="en-US" dirty="0">
                <a:hlinkClick r:id="rId3"/>
              </a:rPr>
              <a:t>TAP-GGC/LightUp-Teaching-Programming-Basics-with-Scratch (github.com)</a:t>
            </a:r>
            <a:endParaRPr lang="en-US" dirty="0"/>
          </a:p>
          <a:p>
            <a:pPr lvl="0" algn="l" rtl="0">
              <a:spcBef>
                <a:spcPts val="0"/>
              </a:spcBef>
              <a:spcAft>
                <a:spcPts val="0"/>
              </a:spcAft>
              <a:buSzPts val="1800"/>
              <a:buFont typeface="Courier New" panose="02070309020205020404" pitchFamily="49" charset="0"/>
              <a:buChar char="o"/>
            </a:pPr>
            <a:r>
              <a:rPr lang="en-US" dirty="0"/>
              <a:t>Open the Documents -&gt; LightUp Starter Files folders</a:t>
            </a:r>
          </a:p>
          <a:p>
            <a:pPr lvl="0" algn="l" rtl="0">
              <a:spcBef>
                <a:spcPts val="0"/>
              </a:spcBef>
              <a:spcAft>
                <a:spcPts val="0"/>
              </a:spcAft>
              <a:buSzPts val="1800"/>
              <a:buFont typeface="Courier New" panose="02070309020205020404" pitchFamily="49" charset="0"/>
              <a:buChar char="o"/>
            </a:pPr>
            <a:r>
              <a:rPr lang="en-US" dirty="0"/>
              <a:t>Download the “LightUp Workshop Starter Code” by clicking the download button at the top right</a:t>
            </a:r>
          </a:p>
        </p:txBody>
      </p:sp>
      <p:pic>
        <p:nvPicPr>
          <p:cNvPr id="3" name="Picture 2">
            <a:extLst>
              <a:ext uri="{FF2B5EF4-FFF2-40B4-BE49-F238E27FC236}">
                <a16:creationId xmlns:a16="http://schemas.microsoft.com/office/drawing/2014/main" id="{5792C53B-8E1B-C54D-F11C-0A64A3B0E056}"/>
              </a:ext>
            </a:extLst>
          </p:cNvPr>
          <p:cNvPicPr>
            <a:picLocks noChangeAspect="1"/>
          </p:cNvPicPr>
          <p:nvPr/>
        </p:nvPicPr>
        <p:blipFill rotWithShape="1">
          <a:blip r:embed="rId4"/>
          <a:srcRect l="15330" t="3944" r="4863" b="1"/>
          <a:stretch/>
        </p:blipFill>
        <p:spPr>
          <a:xfrm>
            <a:off x="8222166" y="3248722"/>
            <a:ext cx="550127" cy="574685"/>
          </a:xfrm>
          <a:prstGeom prst="rect">
            <a:avLst/>
          </a:prstGeom>
        </p:spPr>
      </p:pic>
      <p:pic>
        <p:nvPicPr>
          <p:cNvPr id="4" name="Picture 3">
            <a:extLst>
              <a:ext uri="{FF2B5EF4-FFF2-40B4-BE49-F238E27FC236}">
                <a16:creationId xmlns:a16="http://schemas.microsoft.com/office/drawing/2014/main" id="{ECDC9638-B224-350A-C407-7911158F50FE}"/>
              </a:ext>
            </a:extLst>
          </p:cNvPr>
          <p:cNvPicPr>
            <a:picLocks noChangeAspect="1"/>
          </p:cNvPicPr>
          <p:nvPr/>
        </p:nvPicPr>
        <p:blipFill>
          <a:blip r:embed="rId5"/>
          <a:stretch>
            <a:fillRect/>
          </a:stretch>
        </p:blipFill>
        <p:spPr>
          <a:xfrm>
            <a:off x="502861" y="3348990"/>
            <a:ext cx="1348857" cy="304826"/>
          </a:xfrm>
          <a:prstGeom prst="rect">
            <a:avLst/>
          </a:prstGeom>
        </p:spPr>
      </p:pic>
      <p:pic>
        <p:nvPicPr>
          <p:cNvPr id="6" name="Picture 5">
            <a:extLst>
              <a:ext uri="{FF2B5EF4-FFF2-40B4-BE49-F238E27FC236}">
                <a16:creationId xmlns:a16="http://schemas.microsoft.com/office/drawing/2014/main" id="{008E4301-5076-1806-6E16-5994DA23A3B6}"/>
              </a:ext>
            </a:extLst>
          </p:cNvPr>
          <p:cNvPicPr>
            <a:picLocks noChangeAspect="1"/>
          </p:cNvPicPr>
          <p:nvPr/>
        </p:nvPicPr>
        <p:blipFill>
          <a:blip r:embed="rId6"/>
          <a:stretch>
            <a:fillRect/>
          </a:stretch>
        </p:blipFill>
        <p:spPr>
          <a:xfrm>
            <a:off x="2613502" y="3326128"/>
            <a:ext cx="1691787" cy="327688"/>
          </a:xfrm>
          <a:prstGeom prst="rect">
            <a:avLst/>
          </a:prstGeom>
        </p:spPr>
      </p:pic>
      <p:pic>
        <p:nvPicPr>
          <p:cNvPr id="8" name="Picture 7">
            <a:extLst>
              <a:ext uri="{FF2B5EF4-FFF2-40B4-BE49-F238E27FC236}">
                <a16:creationId xmlns:a16="http://schemas.microsoft.com/office/drawing/2014/main" id="{F45143CA-7550-9BD1-0658-D11E9DBC3B0B}"/>
              </a:ext>
            </a:extLst>
          </p:cNvPr>
          <p:cNvPicPr>
            <a:picLocks noChangeAspect="1"/>
          </p:cNvPicPr>
          <p:nvPr/>
        </p:nvPicPr>
        <p:blipFill>
          <a:blip r:embed="rId7"/>
          <a:stretch>
            <a:fillRect/>
          </a:stretch>
        </p:blipFill>
        <p:spPr>
          <a:xfrm>
            <a:off x="4911567" y="3303266"/>
            <a:ext cx="2598645" cy="350550"/>
          </a:xfrm>
          <a:prstGeom prst="rect">
            <a:avLst/>
          </a:prstGeom>
        </p:spPr>
      </p:pic>
      <p:cxnSp>
        <p:nvCxnSpPr>
          <p:cNvPr id="10" name="Straight Arrow Connector 9">
            <a:extLst>
              <a:ext uri="{FF2B5EF4-FFF2-40B4-BE49-F238E27FC236}">
                <a16:creationId xmlns:a16="http://schemas.microsoft.com/office/drawing/2014/main" id="{C624729C-FAAB-12D4-B554-1B98781A8F6A}"/>
              </a:ext>
            </a:extLst>
          </p:cNvPr>
          <p:cNvCxnSpPr>
            <a:cxnSpLocks/>
          </p:cNvCxnSpPr>
          <p:nvPr/>
        </p:nvCxnSpPr>
        <p:spPr>
          <a:xfrm>
            <a:off x="2096429" y="3501403"/>
            <a:ext cx="2824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BC2C88-CF54-F81E-5EB0-AA9D3EA41BFF}"/>
              </a:ext>
            </a:extLst>
          </p:cNvPr>
          <p:cNvCxnSpPr>
            <a:cxnSpLocks/>
          </p:cNvCxnSpPr>
          <p:nvPr/>
        </p:nvCxnSpPr>
        <p:spPr>
          <a:xfrm>
            <a:off x="4434468" y="3524265"/>
            <a:ext cx="2824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ECD749-BC00-F982-D1F9-5911E8DAB045}"/>
              </a:ext>
            </a:extLst>
          </p:cNvPr>
          <p:cNvCxnSpPr>
            <a:cxnSpLocks/>
          </p:cNvCxnSpPr>
          <p:nvPr/>
        </p:nvCxnSpPr>
        <p:spPr>
          <a:xfrm>
            <a:off x="7668322" y="3467310"/>
            <a:ext cx="2824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4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Download Starter File – Part 2</a:t>
            </a:r>
            <a:endParaRPr dirty="0"/>
          </a:p>
        </p:txBody>
      </p:sp>
      <p:sp>
        <p:nvSpPr>
          <p:cNvPr id="106" name="Google Shape;106;p21"/>
          <p:cNvSpPr txBox="1">
            <a:spLocks noGrp="1"/>
          </p:cNvSpPr>
          <p:nvPr>
            <p:ph type="body" idx="1"/>
          </p:nvPr>
        </p:nvSpPr>
        <p:spPr>
          <a:xfrm>
            <a:off x="311700" y="1152475"/>
            <a:ext cx="8520600" cy="1682165"/>
          </a:xfrm>
          <a:prstGeom prst="rect">
            <a:avLst/>
          </a:prstGeom>
        </p:spPr>
        <p:txBody>
          <a:bodyPr spcFirstLastPara="1" wrap="square" lIns="91425" tIns="91425" rIns="91425" bIns="91425" anchor="t" anchorCtr="0">
            <a:normAutofit lnSpcReduction="10000"/>
          </a:bodyPr>
          <a:lstStyle/>
          <a:p>
            <a:pPr>
              <a:buFont typeface="Courier New" panose="02070309020205020404" pitchFamily="49" charset="0"/>
              <a:buChar char="o"/>
            </a:pPr>
            <a:r>
              <a:rPr lang="en-US" dirty="0"/>
              <a:t>Go to Scratch: </a:t>
            </a:r>
            <a:r>
              <a:rPr lang="en-US" u="sng" dirty="0">
                <a:solidFill>
                  <a:schemeClr val="hlink"/>
                </a:solidFill>
                <a:hlinkClick r:id="rId3"/>
              </a:rPr>
              <a:t>https://scratch.mit.edu/</a:t>
            </a:r>
            <a:r>
              <a:rPr lang="en-US" dirty="0"/>
              <a:t> </a:t>
            </a:r>
          </a:p>
          <a:p>
            <a:pPr lvl="0" algn="l" rtl="0">
              <a:spcBef>
                <a:spcPts val="0"/>
              </a:spcBef>
              <a:spcAft>
                <a:spcPts val="0"/>
              </a:spcAft>
              <a:buSzPts val="1800"/>
              <a:buFont typeface="Courier New" panose="02070309020205020404" pitchFamily="49" charset="0"/>
              <a:buChar char="o"/>
            </a:pPr>
            <a:r>
              <a:rPr lang="en-US" dirty="0"/>
              <a:t>Click Create at the top of the page:</a:t>
            </a:r>
          </a:p>
          <a:p>
            <a:pPr lvl="0" algn="l" rtl="0">
              <a:spcBef>
                <a:spcPts val="0"/>
              </a:spcBef>
              <a:spcAft>
                <a:spcPts val="0"/>
              </a:spcAft>
              <a:buSzPts val="1800"/>
              <a:buFont typeface="Courier New" panose="02070309020205020404" pitchFamily="49" charset="0"/>
              <a:buChar char="o"/>
            </a:pPr>
            <a:r>
              <a:rPr lang="en-US" dirty="0"/>
              <a:t>When your new page opens click “File” at the top of the page and select “Load from your computer” </a:t>
            </a:r>
          </a:p>
          <a:p>
            <a:pPr lvl="0" algn="l" rtl="0">
              <a:spcBef>
                <a:spcPts val="0"/>
              </a:spcBef>
              <a:spcAft>
                <a:spcPts val="0"/>
              </a:spcAft>
              <a:buSzPts val="1800"/>
              <a:buFont typeface="Courier New" panose="02070309020205020404" pitchFamily="49" charset="0"/>
              <a:buChar char="o"/>
            </a:pPr>
            <a:r>
              <a:rPr lang="en-US" dirty="0"/>
              <a:t>Find where your .sb3 is and select “Open”</a:t>
            </a:r>
          </a:p>
        </p:txBody>
      </p:sp>
      <p:cxnSp>
        <p:nvCxnSpPr>
          <p:cNvPr id="13" name="Straight Arrow Connector 12">
            <a:extLst>
              <a:ext uri="{FF2B5EF4-FFF2-40B4-BE49-F238E27FC236}">
                <a16:creationId xmlns:a16="http://schemas.microsoft.com/office/drawing/2014/main" id="{C6ECD749-BC00-F982-D1F9-5911E8DAB045}"/>
              </a:ext>
            </a:extLst>
          </p:cNvPr>
          <p:cNvCxnSpPr>
            <a:cxnSpLocks/>
          </p:cNvCxnSpPr>
          <p:nvPr/>
        </p:nvCxnSpPr>
        <p:spPr>
          <a:xfrm>
            <a:off x="4096215" y="4228961"/>
            <a:ext cx="1918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9BE0C95-1ECB-B798-B984-FCD753F45254}"/>
              </a:ext>
            </a:extLst>
          </p:cNvPr>
          <p:cNvPicPr>
            <a:picLocks noChangeAspect="1"/>
          </p:cNvPicPr>
          <p:nvPr/>
        </p:nvPicPr>
        <p:blipFill>
          <a:blip r:embed="rId4"/>
          <a:stretch>
            <a:fillRect/>
          </a:stretch>
        </p:blipFill>
        <p:spPr>
          <a:xfrm>
            <a:off x="311700" y="3237091"/>
            <a:ext cx="3665220" cy="403860"/>
          </a:xfrm>
          <a:prstGeom prst="rect">
            <a:avLst/>
          </a:prstGeom>
        </p:spPr>
      </p:pic>
      <p:pic>
        <p:nvPicPr>
          <p:cNvPr id="5" name="Picture 4" descr="A purple background with white text&#10;&#10;Description automatically generated">
            <a:extLst>
              <a:ext uri="{FF2B5EF4-FFF2-40B4-BE49-F238E27FC236}">
                <a16:creationId xmlns:a16="http://schemas.microsoft.com/office/drawing/2014/main" id="{1354699A-169B-BEE0-A5D5-46559CCB1246}"/>
              </a:ext>
            </a:extLst>
          </p:cNvPr>
          <p:cNvPicPr>
            <a:picLocks noChangeAspect="1"/>
          </p:cNvPicPr>
          <p:nvPr/>
        </p:nvPicPr>
        <p:blipFill>
          <a:blip r:embed="rId5"/>
          <a:stretch>
            <a:fillRect/>
          </a:stretch>
        </p:blipFill>
        <p:spPr>
          <a:xfrm>
            <a:off x="4662846" y="3237091"/>
            <a:ext cx="921835" cy="416049"/>
          </a:xfrm>
          <a:prstGeom prst="rect">
            <a:avLst/>
          </a:prstGeom>
        </p:spPr>
      </p:pic>
      <p:pic>
        <p:nvPicPr>
          <p:cNvPr id="7" name="Picture 6">
            <a:extLst>
              <a:ext uri="{FF2B5EF4-FFF2-40B4-BE49-F238E27FC236}">
                <a16:creationId xmlns:a16="http://schemas.microsoft.com/office/drawing/2014/main" id="{557E76FF-34E4-7ACF-FA77-AA17509A1642}"/>
              </a:ext>
            </a:extLst>
          </p:cNvPr>
          <p:cNvPicPr>
            <a:picLocks noChangeAspect="1"/>
          </p:cNvPicPr>
          <p:nvPr/>
        </p:nvPicPr>
        <p:blipFill>
          <a:blip r:embed="rId6"/>
          <a:stretch>
            <a:fillRect/>
          </a:stretch>
        </p:blipFill>
        <p:spPr>
          <a:xfrm>
            <a:off x="6344950" y="3227698"/>
            <a:ext cx="2367096" cy="422645"/>
          </a:xfrm>
          <a:prstGeom prst="rect">
            <a:avLst/>
          </a:prstGeom>
        </p:spPr>
      </p:pic>
      <p:pic>
        <p:nvPicPr>
          <p:cNvPr id="9" name="Picture 8">
            <a:extLst>
              <a:ext uri="{FF2B5EF4-FFF2-40B4-BE49-F238E27FC236}">
                <a16:creationId xmlns:a16="http://schemas.microsoft.com/office/drawing/2014/main" id="{3AFFDC39-20B6-09C3-EBDB-FDB1AFB42577}"/>
              </a:ext>
            </a:extLst>
          </p:cNvPr>
          <p:cNvPicPr>
            <a:picLocks noChangeAspect="1"/>
          </p:cNvPicPr>
          <p:nvPr/>
        </p:nvPicPr>
        <p:blipFill>
          <a:blip r:embed="rId7"/>
          <a:stretch>
            <a:fillRect/>
          </a:stretch>
        </p:blipFill>
        <p:spPr>
          <a:xfrm>
            <a:off x="607322" y="4092556"/>
            <a:ext cx="2472690" cy="247015"/>
          </a:xfrm>
          <a:prstGeom prst="rect">
            <a:avLst/>
          </a:prstGeom>
        </p:spPr>
      </p:pic>
      <p:pic>
        <p:nvPicPr>
          <p:cNvPr id="11" name="Picture 10">
            <a:extLst>
              <a:ext uri="{FF2B5EF4-FFF2-40B4-BE49-F238E27FC236}">
                <a16:creationId xmlns:a16="http://schemas.microsoft.com/office/drawing/2014/main" id="{86543615-D8B5-1395-41D2-55C37CB9CAA6}"/>
              </a:ext>
            </a:extLst>
          </p:cNvPr>
          <p:cNvPicPr>
            <a:picLocks noChangeAspect="1"/>
          </p:cNvPicPr>
          <p:nvPr/>
        </p:nvPicPr>
        <p:blipFill>
          <a:blip r:embed="rId8"/>
          <a:stretch>
            <a:fillRect/>
          </a:stretch>
        </p:blipFill>
        <p:spPr>
          <a:xfrm>
            <a:off x="7392485" y="4075093"/>
            <a:ext cx="845820" cy="281940"/>
          </a:xfrm>
          <a:prstGeom prst="rect">
            <a:avLst/>
          </a:prstGeom>
        </p:spPr>
      </p:pic>
      <p:cxnSp>
        <p:nvCxnSpPr>
          <p:cNvPr id="18" name="Straight Arrow Connector 17">
            <a:extLst>
              <a:ext uri="{FF2B5EF4-FFF2-40B4-BE49-F238E27FC236}">
                <a16:creationId xmlns:a16="http://schemas.microsoft.com/office/drawing/2014/main" id="{03007D95-1673-FD01-2DA4-BE55FEA89849}"/>
              </a:ext>
            </a:extLst>
          </p:cNvPr>
          <p:cNvCxnSpPr>
            <a:cxnSpLocks/>
          </p:cNvCxnSpPr>
          <p:nvPr/>
        </p:nvCxnSpPr>
        <p:spPr>
          <a:xfrm>
            <a:off x="4085064" y="3445115"/>
            <a:ext cx="4869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464900-68D4-44FC-CBD1-C9DF876D4BFC}"/>
              </a:ext>
            </a:extLst>
          </p:cNvPr>
          <p:cNvCxnSpPr>
            <a:cxnSpLocks/>
          </p:cNvCxnSpPr>
          <p:nvPr/>
        </p:nvCxnSpPr>
        <p:spPr>
          <a:xfrm>
            <a:off x="5687122" y="3459371"/>
            <a:ext cx="4869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6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Download Starter File – Part 3</a:t>
            </a:r>
            <a:endParaRPr dirty="0"/>
          </a:p>
        </p:txBody>
      </p:sp>
      <p:sp>
        <p:nvSpPr>
          <p:cNvPr id="106" name="Google Shape;106;p21"/>
          <p:cNvSpPr txBox="1">
            <a:spLocks noGrp="1"/>
          </p:cNvSpPr>
          <p:nvPr>
            <p:ph type="body" idx="1"/>
          </p:nvPr>
        </p:nvSpPr>
        <p:spPr>
          <a:xfrm>
            <a:off x="311700" y="1152475"/>
            <a:ext cx="8520600" cy="1682165"/>
          </a:xfrm>
          <a:prstGeom prst="rect">
            <a:avLst/>
          </a:prstGeom>
        </p:spPr>
        <p:txBody>
          <a:bodyPr spcFirstLastPara="1" wrap="square" lIns="91425" tIns="91425" rIns="91425" bIns="91425" anchor="t" anchorCtr="0">
            <a:normAutofit/>
          </a:bodyPr>
          <a:lstStyle/>
          <a:p>
            <a:pPr>
              <a:buFont typeface="Courier New" panose="02070309020205020404" pitchFamily="49" charset="0"/>
              <a:buChar char="o"/>
            </a:pPr>
            <a:r>
              <a:rPr lang="en-US" dirty="0"/>
              <a:t>Let Scratch load your project and now your ready to start the workshop.</a:t>
            </a:r>
          </a:p>
          <a:p>
            <a:pPr marL="114300" indent="0">
              <a:buNone/>
            </a:pPr>
            <a:endParaRPr lang="en-US" dirty="0"/>
          </a:p>
          <a:p>
            <a:pPr marL="114300" indent="0">
              <a:buNone/>
            </a:pPr>
            <a:r>
              <a:rPr lang="en-US" dirty="0"/>
              <a:t>      TIP: Close the green pop-up box that shows tutorials as you don’t need it</a:t>
            </a:r>
          </a:p>
        </p:txBody>
      </p:sp>
      <p:cxnSp>
        <p:nvCxnSpPr>
          <p:cNvPr id="18" name="Straight Arrow Connector 17">
            <a:extLst>
              <a:ext uri="{FF2B5EF4-FFF2-40B4-BE49-F238E27FC236}">
                <a16:creationId xmlns:a16="http://schemas.microsoft.com/office/drawing/2014/main" id="{03007D95-1673-FD01-2DA4-BE55FEA89849}"/>
              </a:ext>
            </a:extLst>
          </p:cNvPr>
          <p:cNvCxnSpPr>
            <a:cxnSpLocks/>
          </p:cNvCxnSpPr>
          <p:nvPr/>
        </p:nvCxnSpPr>
        <p:spPr>
          <a:xfrm>
            <a:off x="4328532" y="3400510"/>
            <a:ext cx="4869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FC8CDC3-E485-6F28-046D-E1E44B370BD9}"/>
              </a:ext>
            </a:extLst>
          </p:cNvPr>
          <p:cNvPicPr>
            <a:picLocks noChangeAspect="1"/>
          </p:cNvPicPr>
          <p:nvPr/>
        </p:nvPicPr>
        <p:blipFill>
          <a:blip r:embed="rId3"/>
          <a:stretch>
            <a:fillRect/>
          </a:stretch>
        </p:blipFill>
        <p:spPr>
          <a:xfrm>
            <a:off x="0" y="2627134"/>
            <a:ext cx="4025480" cy="1936364"/>
          </a:xfrm>
          <a:prstGeom prst="rect">
            <a:avLst/>
          </a:prstGeom>
        </p:spPr>
      </p:pic>
      <p:pic>
        <p:nvPicPr>
          <p:cNvPr id="8" name="Picture 7">
            <a:extLst>
              <a:ext uri="{FF2B5EF4-FFF2-40B4-BE49-F238E27FC236}">
                <a16:creationId xmlns:a16="http://schemas.microsoft.com/office/drawing/2014/main" id="{574176AD-CE55-B294-DA7D-55AC01902811}"/>
              </a:ext>
            </a:extLst>
          </p:cNvPr>
          <p:cNvPicPr>
            <a:picLocks noChangeAspect="1"/>
          </p:cNvPicPr>
          <p:nvPr/>
        </p:nvPicPr>
        <p:blipFill>
          <a:blip r:embed="rId4"/>
          <a:stretch>
            <a:fillRect/>
          </a:stretch>
        </p:blipFill>
        <p:spPr>
          <a:xfrm>
            <a:off x="5111965" y="2571750"/>
            <a:ext cx="4032035" cy="1936364"/>
          </a:xfrm>
          <a:prstGeom prst="rect">
            <a:avLst/>
          </a:prstGeom>
        </p:spPr>
      </p:pic>
    </p:spTree>
    <p:extLst>
      <p:ext uri="{BB962C8B-B14F-4D97-AF65-F5344CB8AC3E}">
        <p14:creationId xmlns:p14="http://schemas.microsoft.com/office/powerpoint/2010/main" val="359767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C4670-5939-BD89-FF61-D5A70B1F5D05}"/>
              </a:ext>
            </a:extLst>
          </p:cNvPr>
          <p:cNvSpPr>
            <a:spLocks noGrp="1"/>
          </p:cNvSpPr>
          <p:nvPr>
            <p:ph type="title"/>
          </p:nvPr>
        </p:nvSpPr>
        <p:spPr/>
        <p:txBody>
          <a:bodyPr/>
          <a:lstStyle/>
          <a:p>
            <a:pPr algn="ctr"/>
            <a:r>
              <a:rPr lang="en-US" b="1" dirty="0">
                <a:solidFill>
                  <a:schemeClr val="tx1"/>
                </a:solidFill>
              </a:rPr>
              <a:t>Introduction to Scratch</a:t>
            </a:r>
          </a:p>
        </p:txBody>
      </p:sp>
    </p:spTree>
    <p:extLst>
      <p:ext uri="{BB962C8B-B14F-4D97-AF65-F5344CB8AC3E}">
        <p14:creationId xmlns:p14="http://schemas.microsoft.com/office/powerpoint/2010/main" val="6445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Get Familiar With Scratch</a:t>
            </a:r>
            <a:endParaRPr dirty="0"/>
          </a:p>
        </p:txBody>
      </p:sp>
      <p:sp>
        <p:nvSpPr>
          <p:cNvPr id="112" name="Google Shape;112;p22"/>
          <p:cNvSpPr txBox="1">
            <a:spLocks noGrp="1"/>
          </p:cNvSpPr>
          <p:nvPr>
            <p:ph type="body" idx="1"/>
          </p:nvPr>
        </p:nvSpPr>
        <p:spPr>
          <a:xfrm>
            <a:off x="311700" y="1152475"/>
            <a:ext cx="5992802" cy="2572032"/>
          </a:xfrm>
          <a:prstGeom prst="rect">
            <a:avLst/>
          </a:prstGeom>
        </p:spPr>
        <p:txBody>
          <a:bodyPr spcFirstLastPara="1" wrap="square" lIns="91425" tIns="91425" rIns="91425" bIns="91425" anchor="t" anchorCtr="0">
            <a:normAutofit fontScale="92500" lnSpcReduction="10000"/>
          </a:bodyPr>
          <a:lstStyle/>
          <a:p>
            <a:pPr marL="285750" lvl="0" indent="-285750" algn="l" rtl="0">
              <a:spcBef>
                <a:spcPts val="1200"/>
              </a:spcBef>
              <a:spcAft>
                <a:spcPts val="0"/>
              </a:spcAft>
              <a:buFont typeface="Courier New" panose="02070309020205020404" pitchFamily="49" charset="0"/>
              <a:buChar char="o"/>
            </a:pPr>
            <a:r>
              <a:rPr lang="en" dirty="0"/>
              <a:t>On the left, Scratch has organized the code blocks into different categories and each categorgy have their own coding blocks</a:t>
            </a:r>
          </a:p>
          <a:p>
            <a:pPr marL="285750" lvl="0" indent="-285750" algn="l" rtl="0">
              <a:spcBef>
                <a:spcPts val="1200"/>
              </a:spcBef>
              <a:spcAft>
                <a:spcPts val="0"/>
              </a:spcAft>
              <a:buFont typeface="Courier New" panose="02070309020205020404" pitchFamily="49" charset="0"/>
              <a:buChar char="o"/>
            </a:pPr>
            <a:r>
              <a:rPr lang="en" dirty="0"/>
              <a:t>The middle of your screen is the workspace and where we will place our code</a:t>
            </a:r>
          </a:p>
          <a:p>
            <a:pPr marL="285750" lvl="0" indent="-285750" algn="l" rtl="0">
              <a:spcBef>
                <a:spcPts val="1200"/>
              </a:spcBef>
              <a:spcAft>
                <a:spcPts val="0"/>
              </a:spcAft>
              <a:buFont typeface="Courier New" panose="02070309020205020404" pitchFamily="49" charset="0"/>
              <a:buChar char="o"/>
            </a:pPr>
            <a:r>
              <a:rPr lang="en" dirty="0"/>
              <a:t>On the right, is where the game will be displayed and where we will also be able to select the sprite we want</a:t>
            </a:r>
          </a:p>
        </p:txBody>
      </p:sp>
      <p:pic>
        <p:nvPicPr>
          <p:cNvPr id="3" name="Picture 2">
            <a:extLst>
              <a:ext uri="{FF2B5EF4-FFF2-40B4-BE49-F238E27FC236}">
                <a16:creationId xmlns:a16="http://schemas.microsoft.com/office/drawing/2014/main" id="{4E30C908-8A96-EE24-860A-F15AF1836DFF}"/>
              </a:ext>
            </a:extLst>
          </p:cNvPr>
          <p:cNvPicPr>
            <a:picLocks noChangeAspect="1"/>
          </p:cNvPicPr>
          <p:nvPr/>
        </p:nvPicPr>
        <p:blipFill>
          <a:blip r:embed="rId3"/>
          <a:stretch>
            <a:fillRect/>
          </a:stretch>
        </p:blipFill>
        <p:spPr>
          <a:xfrm>
            <a:off x="6304502" y="161910"/>
            <a:ext cx="683596" cy="4641259"/>
          </a:xfrm>
          <a:prstGeom prst="rect">
            <a:avLst/>
          </a:prstGeom>
        </p:spPr>
      </p:pic>
      <p:pic>
        <p:nvPicPr>
          <p:cNvPr id="5" name="Picture 4">
            <a:extLst>
              <a:ext uri="{FF2B5EF4-FFF2-40B4-BE49-F238E27FC236}">
                <a16:creationId xmlns:a16="http://schemas.microsoft.com/office/drawing/2014/main" id="{5ED11992-9929-1A03-D7FD-CCB8898BBC57}"/>
              </a:ext>
            </a:extLst>
          </p:cNvPr>
          <p:cNvPicPr>
            <a:picLocks noChangeAspect="1"/>
          </p:cNvPicPr>
          <p:nvPr/>
        </p:nvPicPr>
        <p:blipFill>
          <a:blip r:embed="rId4"/>
          <a:stretch>
            <a:fillRect/>
          </a:stretch>
        </p:blipFill>
        <p:spPr>
          <a:xfrm>
            <a:off x="7403425" y="231646"/>
            <a:ext cx="1013548" cy="426757"/>
          </a:xfrm>
          <a:prstGeom prst="rect">
            <a:avLst/>
          </a:prstGeom>
        </p:spPr>
      </p:pic>
      <p:pic>
        <p:nvPicPr>
          <p:cNvPr id="7" name="Picture 6">
            <a:extLst>
              <a:ext uri="{FF2B5EF4-FFF2-40B4-BE49-F238E27FC236}">
                <a16:creationId xmlns:a16="http://schemas.microsoft.com/office/drawing/2014/main" id="{5AC81BB2-2260-056F-B195-7848CD368F0F}"/>
              </a:ext>
            </a:extLst>
          </p:cNvPr>
          <p:cNvPicPr>
            <a:picLocks noChangeAspect="1"/>
          </p:cNvPicPr>
          <p:nvPr/>
        </p:nvPicPr>
        <p:blipFill>
          <a:blip r:embed="rId5"/>
          <a:stretch>
            <a:fillRect/>
          </a:stretch>
        </p:blipFill>
        <p:spPr>
          <a:xfrm>
            <a:off x="7159566" y="731375"/>
            <a:ext cx="1729890" cy="403895"/>
          </a:xfrm>
          <a:prstGeom prst="rect">
            <a:avLst/>
          </a:prstGeom>
        </p:spPr>
      </p:pic>
      <p:pic>
        <p:nvPicPr>
          <p:cNvPr id="9" name="Picture 8">
            <a:extLst>
              <a:ext uri="{FF2B5EF4-FFF2-40B4-BE49-F238E27FC236}">
                <a16:creationId xmlns:a16="http://schemas.microsoft.com/office/drawing/2014/main" id="{0E9DD8FD-6080-B97A-D79E-4CDBB7860B76}"/>
              </a:ext>
            </a:extLst>
          </p:cNvPr>
          <p:cNvPicPr>
            <a:picLocks noChangeAspect="1"/>
          </p:cNvPicPr>
          <p:nvPr/>
        </p:nvPicPr>
        <p:blipFill>
          <a:blip r:embed="rId6"/>
          <a:stretch>
            <a:fillRect/>
          </a:stretch>
        </p:blipFill>
        <p:spPr>
          <a:xfrm>
            <a:off x="7159566" y="1208241"/>
            <a:ext cx="1806097" cy="426757"/>
          </a:xfrm>
          <a:prstGeom prst="rect">
            <a:avLst/>
          </a:prstGeom>
        </p:spPr>
      </p:pic>
      <p:pic>
        <p:nvPicPr>
          <p:cNvPr id="11" name="Picture 10">
            <a:extLst>
              <a:ext uri="{FF2B5EF4-FFF2-40B4-BE49-F238E27FC236}">
                <a16:creationId xmlns:a16="http://schemas.microsoft.com/office/drawing/2014/main" id="{2BA3BF01-2D10-725B-AA17-F8AFA4217232}"/>
              </a:ext>
            </a:extLst>
          </p:cNvPr>
          <p:cNvPicPr>
            <a:picLocks noChangeAspect="1"/>
          </p:cNvPicPr>
          <p:nvPr/>
        </p:nvPicPr>
        <p:blipFill>
          <a:blip r:embed="rId7"/>
          <a:stretch>
            <a:fillRect/>
          </a:stretch>
        </p:blipFill>
        <p:spPr>
          <a:xfrm>
            <a:off x="7521547" y="1634998"/>
            <a:ext cx="1005927" cy="541067"/>
          </a:xfrm>
          <a:prstGeom prst="rect">
            <a:avLst/>
          </a:prstGeom>
        </p:spPr>
      </p:pic>
      <p:pic>
        <p:nvPicPr>
          <p:cNvPr id="13" name="Picture 12">
            <a:extLst>
              <a:ext uri="{FF2B5EF4-FFF2-40B4-BE49-F238E27FC236}">
                <a16:creationId xmlns:a16="http://schemas.microsoft.com/office/drawing/2014/main" id="{337E9C3F-E3D9-A02F-F52C-F3EA134C588A}"/>
              </a:ext>
            </a:extLst>
          </p:cNvPr>
          <p:cNvPicPr>
            <a:picLocks noChangeAspect="1"/>
          </p:cNvPicPr>
          <p:nvPr/>
        </p:nvPicPr>
        <p:blipFill>
          <a:blip r:embed="rId8"/>
          <a:stretch>
            <a:fillRect/>
          </a:stretch>
        </p:blipFill>
        <p:spPr>
          <a:xfrm>
            <a:off x="7468203" y="2272971"/>
            <a:ext cx="1112616" cy="419136"/>
          </a:xfrm>
          <a:prstGeom prst="rect">
            <a:avLst/>
          </a:prstGeom>
        </p:spPr>
      </p:pic>
      <p:pic>
        <p:nvPicPr>
          <p:cNvPr id="15" name="Picture 14">
            <a:extLst>
              <a:ext uri="{FF2B5EF4-FFF2-40B4-BE49-F238E27FC236}">
                <a16:creationId xmlns:a16="http://schemas.microsoft.com/office/drawing/2014/main" id="{D08B35AB-EF0E-995E-5AB2-4C4D6B7729A5}"/>
              </a:ext>
            </a:extLst>
          </p:cNvPr>
          <p:cNvPicPr>
            <a:picLocks noChangeAspect="1"/>
          </p:cNvPicPr>
          <p:nvPr/>
        </p:nvPicPr>
        <p:blipFill>
          <a:blip r:embed="rId9"/>
          <a:stretch>
            <a:fillRect/>
          </a:stretch>
        </p:blipFill>
        <p:spPr>
          <a:xfrm>
            <a:off x="7121461" y="2789013"/>
            <a:ext cx="1806097" cy="350550"/>
          </a:xfrm>
          <a:prstGeom prst="rect">
            <a:avLst/>
          </a:prstGeom>
        </p:spPr>
      </p:pic>
      <p:pic>
        <p:nvPicPr>
          <p:cNvPr id="17" name="Picture 16">
            <a:extLst>
              <a:ext uri="{FF2B5EF4-FFF2-40B4-BE49-F238E27FC236}">
                <a16:creationId xmlns:a16="http://schemas.microsoft.com/office/drawing/2014/main" id="{82F4F7A5-D109-EC6D-6B93-CED952FFCD3B}"/>
              </a:ext>
            </a:extLst>
          </p:cNvPr>
          <p:cNvPicPr>
            <a:picLocks noChangeAspect="1"/>
          </p:cNvPicPr>
          <p:nvPr/>
        </p:nvPicPr>
        <p:blipFill>
          <a:blip r:embed="rId10"/>
          <a:stretch>
            <a:fillRect/>
          </a:stretch>
        </p:blipFill>
        <p:spPr>
          <a:xfrm>
            <a:off x="7571080" y="3330080"/>
            <a:ext cx="845893" cy="304826"/>
          </a:xfrm>
          <a:prstGeom prst="rect">
            <a:avLst/>
          </a:prstGeom>
        </p:spPr>
      </p:pic>
      <p:pic>
        <p:nvPicPr>
          <p:cNvPr id="19" name="Picture 18">
            <a:extLst>
              <a:ext uri="{FF2B5EF4-FFF2-40B4-BE49-F238E27FC236}">
                <a16:creationId xmlns:a16="http://schemas.microsoft.com/office/drawing/2014/main" id="{6FD49D2F-FDB4-F07C-48BE-FB5F0753D26E}"/>
              </a:ext>
            </a:extLst>
          </p:cNvPr>
          <p:cNvPicPr>
            <a:picLocks noChangeAspect="1"/>
          </p:cNvPicPr>
          <p:nvPr/>
        </p:nvPicPr>
        <p:blipFill>
          <a:blip r:embed="rId11"/>
          <a:stretch>
            <a:fillRect/>
          </a:stretch>
        </p:blipFill>
        <p:spPr>
          <a:xfrm>
            <a:off x="7437718" y="3825423"/>
            <a:ext cx="1112616" cy="320068"/>
          </a:xfrm>
          <a:prstGeom prst="rect">
            <a:avLst/>
          </a:prstGeom>
        </p:spPr>
      </p:pic>
      <p:pic>
        <p:nvPicPr>
          <p:cNvPr id="21" name="Picture 20">
            <a:extLst>
              <a:ext uri="{FF2B5EF4-FFF2-40B4-BE49-F238E27FC236}">
                <a16:creationId xmlns:a16="http://schemas.microsoft.com/office/drawing/2014/main" id="{E7D2FD6F-C046-BE32-A910-EAEDF6936A52}"/>
              </a:ext>
            </a:extLst>
          </p:cNvPr>
          <p:cNvPicPr>
            <a:picLocks noChangeAspect="1"/>
          </p:cNvPicPr>
          <p:nvPr/>
        </p:nvPicPr>
        <p:blipFill>
          <a:blip r:embed="rId12"/>
          <a:stretch>
            <a:fillRect/>
          </a:stretch>
        </p:blipFill>
        <p:spPr>
          <a:xfrm>
            <a:off x="7361511" y="4336008"/>
            <a:ext cx="1265030" cy="358171"/>
          </a:xfrm>
          <a:prstGeom prst="rect">
            <a:avLst/>
          </a:prstGeom>
        </p:spPr>
      </p:pic>
      <p:pic>
        <p:nvPicPr>
          <p:cNvPr id="23" name="Picture 22">
            <a:extLst>
              <a:ext uri="{FF2B5EF4-FFF2-40B4-BE49-F238E27FC236}">
                <a16:creationId xmlns:a16="http://schemas.microsoft.com/office/drawing/2014/main" id="{00EFCD73-D665-9C07-7BFE-382E033583ED}"/>
              </a:ext>
            </a:extLst>
          </p:cNvPr>
          <p:cNvPicPr>
            <a:picLocks noChangeAspect="1"/>
          </p:cNvPicPr>
          <p:nvPr/>
        </p:nvPicPr>
        <p:blipFill rotWithShape="1">
          <a:blip r:embed="rId13"/>
          <a:srcRect l="56250"/>
          <a:stretch/>
        </p:blipFill>
        <p:spPr>
          <a:xfrm>
            <a:off x="1137081" y="3576556"/>
            <a:ext cx="975139" cy="1364937"/>
          </a:xfrm>
          <a:prstGeom prst="rect">
            <a:avLst/>
          </a:prstGeom>
        </p:spPr>
      </p:pic>
      <p:pic>
        <p:nvPicPr>
          <p:cNvPr id="25" name="Picture 24">
            <a:extLst>
              <a:ext uri="{FF2B5EF4-FFF2-40B4-BE49-F238E27FC236}">
                <a16:creationId xmlns:a16="http://schemas.microsoft.com/office/drawing/2014/main" id="{F459F6BD-19F8-588D-C175-68FF1ED26772}"/>
              </a:ext>
            </a:extLst>
          </p:cNvPr>
          <p:cNvPicPr>
            <a:picLocks noChangeAspect="1"/>
          </p:cNvPicPr>
          <p:nvPr/>
        </p:nvPicPr>
        <p:blipFill rotWithShape="1">
          <a:blip r:embed="rId13"/>
          <a:srcRect r="43415"/>
          <a:stretch/>
        </p:blipFill>
        <p:spPr>
          <a:xfrm>
            <a:off x="4543709" y="3550372"/>
            <a:ext cx="1311173" cy="1418992"/>
          </a:xfrm>
          <a:prstGeom prst="rect">
            <a:avLst/>
          </a:prstGeom>
        </p:spPr>
      </p:pic>
      <p:cxnSp>
        <p:nvCxnSpPr>
          <p:cNvPr id="26" name="Straight Arrow Connector 25">
            <a:extLst>
              <a:ext uri="{FF2B5EF4-FFF2-40B4-BE49-F238E27FC236}">
                <a16:creationId xmlns:a16="http://schemas.microsoft.com/office/drawing/2014/main" id="{7E66B6A1-4EED-B728-D62C-472F7C17F9DF}"/>
              </a:ext>
            </a:extLst>
          </p:cNvPr>
          <p:cNvCxnSpPr>
            <a:cxnSpLocks/>
          </p:cNvCxnSpPr>
          <p:nvPr/>
        </p:nvCxnSpPr>
        <p:spPr>
          <a:xfrm>
            <a:off x="5071947" y="2047495"/>
            <a:ext cx="9794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A0B55AA-8D72-FB31-0256-72D028885CFF}"/>
              </a:ext>
            </a:extLst>
          </p:cNvPr>
          <p:cNvCxnSpPr>
            <a:cxnSpLocks/>
          </p:cNvCxnSpPr>
          <p:nvPr/>
        </p:nvCxnSpPr>
        <p:spPr>
          <a:xfrm>
            <a:off x="5016689" y="2726676"/>
            <a:ext cx="914400" cy="914400"/>
          </a:xfrm>
          <a:prstGeom prst="bentConnector3">
            <a:avLst>
              <a:gd name="adj1" fmla="val 1223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679435A-FDEF-5E47-A416-A3B9FEEF83A8}"/>
              </a:ext>
            </a:extLst>
          </p:cNvPr>
          <p:cNvCxnSpPr>
            <a:cxnSpLocks/>
            <a:stCxn id="112" idx="2"/>
          </p:cNvCxnSpPr>
          <p:nvPr/>
        </p:nvCxnSpPr>
        <p:spPr>
          <a:xfrm rot="5400000">
            <a:off x="2501997" y="3405565"/>
            <a:ext cx="487163" cy="11250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2747</TotalTime>
  <Words>1346</Words>
  <Application>Microsoft Office PowerPoint</Application>
  <PresentationFormat>On-screen Show (16:9)</PresentationFormat>
  <Paragraphs>125</Paragraphs>
  <Slides>33</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Proxima Nova</vt:lpstr>
      <vt:lpstr>Courier New</vt:lpstr>
      <vt:lpstr>Spearmint</vt:lpstr>
      <vt:lpstr>TAP LIGHT UP WORKSHOP</vt:lpstr>
      <vt:lpstr>About TAP</vt:lpstr>
      <vt:lpstr>    The Creators!</vt:lpstr>
      <vt:lpstr>Meet The Creators (Cont)</vt:lpstr>
      <vt:lpstr>Download Starter File</vt:lpstr>
      <vt:lpstr>Download Starter File – Part 2</vt:lpstr>
      <vt:lpstr>Download Starter File – Part 3</vt:lpstr>
      <vt:lpstr>Introduction to Scratch</vt:lpstr>
      <vt:lpstr>Get Familiar With Scratch</vt:lpstr>
      <vt:lpstr>Get Familiar With Scratch – Part 2</vt:lpstr>
      <vt:lpstr>Get Familiar With Scratch – Part 3</vt:lpstr>
      <vt:lpstr>Get Familiar With Scratch – Part 4</vt:lpstr>
      <vt:lpstr>LightUp Workshop Part 3</vt:lpstr>
      <vt:lpstr>Hit Registry  </vt:lpstr>
      <vt:lpstr>Hit Registry – Part 2</vt:lpstr>
      <vt:lpstr>Hit Registry – Part 3</vt:lpstr>
      <vt:lpstr>Hit Registry – Part 4</vt:lpstr>
      <vt:lpstr>Hit Registry – Part 5</vt:lpstr>
      <vt:lpstr>Hit Registry – Part 6</vt:lpstr>
      <vt:lpstr>Your turn</vt:lpstr>
      <vt:lpstr>Your turn – Part 2</vt:lpstr>
      <vt:lpstr>LightUp Workshop Part 4</vt:lpstr>
      <vt:lpstr>Add Difficulty   </vt:lpstr>
      <vt:lpstr>Add Difficulty – Part 2   </vt:lpstr>
      <vt:lpstr>Add Difficulty – Part 3   </vt:lpstr>
      <vt:lpstr>Add Difficulty – Part 4   </vt:lpstr>
      <vt:lpstr>Add Difficulty – Part 5   </vt:lpstr>
      <vt:lpstr>Add Difficulty – Part 6  </vt:lpstr>
      <vt:lpstr>Add Difficulty – Part 7</vt:lpstr>
      <vt:lpstr>Add Difficulty – Part 8</vt:lpstr>
      <vt:lpstr>Add Difficulty – Part 9</vt:lpstr>
      <vt:lpstr>Your turn</vt:lpstr>
      <vt:lpstr>Your turn –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 LIGHT UP WORKSHOP</dc:title>
  <dc:creator>Danielle Mathieu</dc:creator>
  <cp:lastModifiedBy>Danielle Mathieu</cp:lastModifiedBy>
  <cp:revision>7</cp:revision>
  <dcterms:modified xsi:type="dcterms:W3CDTF">2024-05-28T01:44:55Z</dcterms:modified>
</cp:coreProperties>
</file>